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handoutMasterIdLst>
    <p:handoutMasterId r:id="rId16"/>
  </p:handoutMasterIdLst>
  <p:sldIdLst>
    <p:sldId id="257" r:id="rId2"/>
    <p:sldId id="274" r:id="rId3"/>
    <p:sldId id="262" r:id="rId4"/>
    <p:sldId id="263" r:id="rId5"/>
    <p:sldId id="264" r:id="rId6"/>
    <p:sldId id="265" r:id="rId7"/>
    <p:sldId id="266" r:id="rId8"/>
    <p:sldId id="272" r:id="rId9"/>
    <p:sldId id="269" r:id="rId10"/>
    <p:sldId id="270" r:id="rId11"/>
    <p:sldId id="273"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68" autoAdjust="0"/>
    <p:restoredTop sz="94660"/>
  </p:normalViewPr>
  <p:slideViewPr>
    <p:cSldViewPr snapToGrid="0" snapToObjects="1">
      <p:cViewPr>
        <p:scale>
          <a:sx n="75" d="100"/>
          <a:sy n="75" d="100"/>
        </p:scale>
        <p:origin x="-1224" y="15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2" d="100"/>
          <a:sy n="102" d="100"/>
        </p:scale>
        <p:origin x="-3456" y="-10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US" sz="1000" b="1" i="0" kern="1200" baseline="0" dirty="0" err="1" smtClean="0">
                <a:solidFill>
                  <a:srgbClr val="000000"/>
                </a:solidFill>
              </a:rPr>
              <a:t>Raport</a:t>
            </a:r>
            <a:r>
              <a:rPr lang="en-US" sz="1000" b="1" i="0" kern="1200" baseline="0" dirty="0" smtClean="0">
                <a:solidFill>
                  <a:srgbClr val="000000"/>
                </a:solidFill>
              </a:rPr>
              <a:t> CEGEDIM 8 </a:t>
            </a:r>
            <a:r>
              <a:rPr lang="en-US" sz="1000" b="1" i="0" kern="1200" baseline="0" dirty="0" err="1" smtClean="0">
                <a:solidFill>
                  <a:srgbClr val="000000"/>
                </a:solidFill>
              </a:rPr>
              <a:t>Iul</a:t>
            </a:r>
            <a:r>
              <a:rPr lang="en-US" sz="1000" b="1" i="0" kern="1200" baseline="0" dirty="0" smtClean="0">
                <a:solidFill>
                  <a:srgbClr val="000000"/>
                </a:solidFill>
              </a:rPr>
              <a:t> 2013</a:t>
            </a:r>
            <a:endParaRPr lang="en-US" sz="1000" b="1" i="0" kern="1200" baseline="0" dirty="0">
              <a:solidFill>
                <a:srgbClr val="000000"/>
              </a:solidFill>
            </a:endParaRPr>
          </a:p>
        </c:rich>
      </c:tx>
      <c:layout>
        <c:manualLayout>
          <c:xMode val="edge"/>
          <c:yMode val="edge"/>
          <c:x val="0.57464895013123363"/>
          <c:y val="0.90915458212981415"/>
        </c:manualLayout>
      </c:layout>
    </c:title>
    <c:plotArea>
      <c:layout/>
      <c:pieChart>
        <c:varyColors val="1"/>
        <c:ser>
          <c:idx val="0"/>
          <c:order val="0"/>
          <c:tx>
            <c:strRef>
              <c:f>Sheet1!$B$1</c:f>
              <c:strCache>
                <c:ptCount val="1"/>
                <c:pt idx="0">
                  <c:v>Sales</c:v>
                </c:pt>
              </c:strCache>
            </c:strRef>
          </c:tx>
          <c:dLbls>
            <c:dLbl>
              <c:idx val="0"/>
              <c:layout>
                <c:manualLayout>
                  <c:x val="-0.11844627928453405"/>
                  <c:y val="-0.15658059953207759"/>
                </c:manualLayout>
              </c:layout>
              <c:showPercent val="1"/>
            </c:dLbl>
            <c:dLbl>
              <c:idx val="1"/>
              <c:layout>
                <c:manualLayout>
                  <c:x val="9.5823612326237081E-2"/>
                  <c:y val="5.7976169933337991E-2"/>
                </c:manualLayout>
              </c:layout>
              <c:showPercent val="1"/>
            </c:dLbl>
            <c:txPr>
              <a:bodyPr/>
              <a:lstStyle/>
              <a:p>
                <a:pPr>
                  <a:defRPr sz="2000" b="1"/>
                </a:pPr>
                <a:endParaRPr lang="en-US"/>
              </a:p>
            </c:txPr>
            <c:showPercent val="1"/>
            <c:showLeaderLines val="1"/>
          </c:dLbls>
          <c:cat>
            <c:strRef>
              <c:f>Sheet1!$A$2:$A$5</c:f>
              <c:strCache>
                <c:ptCount val="3"/>
                <c:pt idx="0">
                  <c:v>Rx</c:v>
                </c:pt>
                <c:pt idx="1">
                  <c:v>OTC</c:v>
                </c:pt>
                <c:pt idx="2">
                  <c:v>Spital</c:v>
                </c:pt>
              </c:strCache>
            </c:strRef>
          </c:cat>
          <c:val>
            <c:numRef>
              <c:f>Sheet1!$B$2:$B$5</c:f>
              <c:numCache>
                <c:formatCode>General</c:formatCode>
                <c:ptCount val="4"/>
                <c:pt idx="0">
                  <c:v>69.3</c:v>
                </c:pt>
                <c:pt idx="1">
                  <c:v>30.7</c:v>
                </c:pt>
                <c:pt idx="2">
                  <c:v>5.0999999999999996</c:v>
                </c:pt>
              </c:numCache>
            </c:numRef>
          </c:val>
        </c:ser>
        <c:dLbls>
          <c:showPercent val="1"/>
        </c:dLbls>
        <c:firstSliceAng val="0"/>
      </c:pieChart>
    </c:plotArea>
    <c:legend>
      <c:legendPos val="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970316-A147-4F31-84A4-210335263433}" type="datetimeFigureOut">
              <a:rPr lang="en-US" smtClean="0"/>
              <a:pPr/>
              <a:t>6/6/2014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84A5CF-7413-460B-924E-8D49F43DB279}" type="slidenum">
              <a:rPr lang="en-US" smtClean="0"/>
              <a:pPr/>
              <a:t>‹#›</a:t>
            </a:fld>
            <a:endParaRPr lang="en-US"/>
          </a:p>
        </p:txBody>
      </p:sp>
    </p:spTree>
    <p:extLst>
      <p:ext uri="{BB962C8B-B14F-4D97-AF65-F5344CB8AC3E}">
        <p14:creationId xmlns="" xmlns:p14="http://schemas.microsoft.com/office/powerpoint/2010/main" val="22570710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A1DB17-9D00-4D84-B75D-D28FCEFBB210}" type="datetimeFigureOut">
              <a:rPr lang="en-US" smtClean="0"/>
              <a:pPr/>
              <a:t>6/6/2014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55215D-0219-4161-900C-4A996C756C40}" type="slidenum">
              <a:rPr lang="en-US" smtClean="0"/>
              <a:pPr/>
              <a:t>‹#›</a:t>
            </a:fld>
            <a:endParaRPr lang="en-US"/>
          </a:p>
        </p:txBody>
      </p:sp>
    </p:spTree>
    <p:extLst>
      <p:ext uri="{BB962C8B-B14F-4D97-AF65-F5344CB8AC3E}">
        <p14:creationId xmlns="" xmlns:p14="http://schemas.microsoft.com/office/powerpoint/2010/main" val="42814734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55215D-0219-4161-900C-4A996C756C40}" type="slidenum">
              <a:rPr lang="en-US" smtClean="0"/>
              <a:pPr/>
              <a:t>1</a:t>
            </a:fld>
            <a:endParaRPr lang="en-US"/>
          </a:p>
        </p:txBody>
      </p:sp>
    </p:spTree>
    <p:extLst>
      <p:ext uri="{BB962C8B-B14F-4D97-AF65-F5344CB8AC3E}">
        <p14:creationId xmlns="" xmlns:p14="http://schemas.microsoft.com/office/powerpoint/2010/main" val="243380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133F1-B4F8-4F8B-952B-C76D2E11D058}" type="datetime1">
              <a:rPr lang="en-US" smtClean="0"/>
              <a:pPr/>
              <a:t>6/6/2014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6680B1-5B2D-408E-B4FC-30875BF47904}" type="slidenum">
              <a:rPr lang="en-US" smtClean="0"/>
              <a:pPr/>
              <a:t>‹#›</a:t>
            </a:fld>
            <a:endParaRPr lang="en-US"/>
          </a:p>
        </p:txBody>
      </p:sp>
      <p:pic>
        <p:nvPicPr>
          <p:cNvPr id="7" name="Picture 6" descr="PPT_ARPIM_Interior.jpg"/>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AEE66-DE7B-48DA-9D8D-A52D229904E8}" type="datetime1">
              <a:rPr lang="en-US" smtClean="0"/>
              <a:pPr/>
              <a:t>6/6/2014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680B1-5B2D-408E-B4FC-30875BF47904}" type="slidenum">
              <a:rPr lang="en-US" smtClean="0"/>
              <a:pPr/>
              <a:t>‹#›</a:t>
            </a:fld>
            <a:endParaRPr lang="en-US"/>
          </a:p>
        </p:txBody>
      </p:sp>
      <p:pic>
        <p:nvPicPr>
          <p:cNvPr id="7" name="Picture 6" descr="PPT_ARPIM_Coperta.jpg"/>
          <p:cNvPicPr>
            <a:picLocks noChangeAspect="1"/>
          </p:cNvPicPr>
          <p:nvPr userDrawn="1"/>
        </p:nvPicPr>
        <p:blipFill>
          <a:blip r:embed="rId4"/>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976" y="752355"/>
            <a:ext cx="8065624" cy="5717893"/>
          </a:xfrm>
        </p:spPr>
        <p:txBody>
          <a:bodyPr>
            <a:normAutofit/>
          </a:bodyPr>
          <a:lstStyle/>
          <a:p>
            <a:r>
              <a:rPr lang="en-US" sz="3600" b="1" dirty="0" smtClean="0"/>
              <a:t/>
            </a:r>
            <a:br>
              <a:rPr lang="en-US" sz="3600" b="1" dirty="0" smtClean="0"/>
            </a:br>
            <a:r>
              <a:rPr lang="en-US" sz="3600" b="1" dirty="0" smtClean="0"/>
              <a:t/>
            </a:r>
            <a:br>
              <a:rPr lang="en-US" sz="3600" b="1" dirty="0" smtClean="0"/>
            </a:br>
            <a:r>
              <a:rPr lang="en-US" sz="3600" b="1" dirty="0" err="1" smtClean="0"/>
              <a:t>Publicitatea</a:t>
            </a:r>
            <a:r>
              <a:rPr lang="en-US" sz="3600" b="1" dirty="0" smtClean="0"/>
              <a:t> </a:t>
            </a:r>
            <a:br>
              <a:rPr lang="en-US" sz="3600" b="1" dirty="0" smtClean="0"/>
            </a:br>
            <a:r>
              <a:rPr lang="en-US" sz="3600" b="1" i="1" dirty="0" err="1" smtClean="0"/>
              <a:t>Perspectiva</a:t>
            </a:r>
            <a:r>
              <a:rPr lang="en-US" sz="3600" b="1" i="1" dirty="0" smtClean="0"/>
              <a:t> </a:t>
            </a:r>
            <a:r>
              <a:rPr lang="en-US" sz="3600" b="1" i="1" dirty="0" err="1" smtClean="0"/>
              <a:t>industriei</a:t>
            </a:r>
            <a:r>
              <a:rPr lang="en-US" sz="3600" b="1" i="1" dirty="0" smtClean="0"/>
              <a:t> </a:t>
            </a:r>
            <a:r>
              <a:rPr lang="en-US" sz="3600" b="1" i="1" dirty="0" err="1" smtClean="0"/>
              <a:t>farmaceutice</a:t>
            </a: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sz="2000" b="1" dirty="0" smtClean="0"/>
              <a:t>Dr. Farm. Roxana Gavriloaia, </a:t>
            </a:r>
            <a:r>
              <a:rPr lang="en-US" sz="2000" b="1" dirty="0" err="1" smtClean="0"/>
              <a:t>Coordonator</a:t>
            </a:r>
            <a:r>
              <a:rPr lang="en-US" sz="2000" b="1" dirty="0" smtClean="0"/>
              <a:t> </a:t>
            </a:r>
            <a:r>
              <a:rPr lang="en-US" sz="2000" b="1" dirty="0" err="1" smtClean="0"/>
              <a:t>grup</a:t>
            </a:r>
            <a:r>
              <a:rPr lang="en-US" sz="2000" b="1" dirty="0" smtClean="0"/>
              <a:t> de </a:t>
            </a:r>
            <a:r>
              <a:rPr lang="en-US" sz="2000" b="1" dirty="0" err="1" smtClean="0"/>
              <a:t>lucru</a:t>
            </a:r>
            <a:r>
              <a:rPr lang="en-US" sz="2000" b="1" dirty="0" smtClean="0"/>
              <a:t> OTC ARPIM </a:t>
            </a: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796" y="1385907"/>
            <a:ext cx="5409204" cy="4449763"/>
          </a:xfrm>
        </p:spPr>
        <p:txBody>
          <a:bodyPr>
            <a:normAutofit/>
          </a:bodyPr>
          <a:lstStyle/>
          <a:p>
            <a:pPr>
              <a:buNone/>
            </a:pPr>
            <a:endParaRPr lang="en-US" sz="2400" dirty="0" smtClean="0"/>
          </a:p>
          <a:p>
            <a:pPr>
              <a:buNone/>
            </a:pPr>
            <a:endParaRPr lang="en-US" sz="2400" dirty="0" smtClean="0"/>
          </a:p>
          <a:p>
            <a:pPr>
              <a:buNone/>
            </a:pPr>
            <a:endParaRPr lang="en-US" sz="2400" dirty="0" smtClean="0"/>
          </a:p>
          <a:p>
            <a:r>
              <a:rPr lang="en-US" sz="2400" dirty="0" err="1" smtClean="0"/>
              <a:t>Viza</a:t>
            </a:r>
            <a:r>
              <a:rPr lang="en-US" sz="2400" dirty="0" smtClean="0"/>
              <a:t> de </a:t>
            </a:r>
            <a:r>
              <a:rPr lang="en-US" sz="2400" dirty="0" err="1" smtClean="0"/>
              <a:t>publicitate</a:t>
            </a:r>
            <a:r>
              <a:rPr lang="en-US" sz="2400" dirty="0" smtClean="0"/>
              <a:t> </a:t>
            </a:r>
            <a:r>
              <a:rPr lang="en-US" sz="2400" dirty="0" err="1" smtClean="0"/>
              <a:t>obligatorie</a:t>
            </a:r>
            <a:r>
              <a:rPr lang="en-US" sz="2400" dirty="0" smtClean="0"/>
              <a:t> </a:t>
            </a:r>
            <a:r>
              <a:rPr lang="en-US" sz="2400" dirty="0" err="1" smtClean="0"/>
              <a:t>pentru</a:t>
            </a:r>
            <a:r>
              <a:rPr lang="en-US" sz="2400" dirty="0" smtClean="0"/>
              <a:t> </a:t>
            </a:r>
            <a:r>
              <a:rPr lang="en-US" sz="2400" dirty="0" err="1" smtClean="0"/>
              <a:t>materialele</a:t>
            </a:r>
            <a:r>
              <a:rPr lang="en-US" sz="2400" dirty="0" smtClean="0"/>
              <a:t> care </a:t>
            </a:r>
            <a:r>
              <a:rPr lang="en-US" sz="2400" dirty="0" err="1" smtClean="0"/>
              <a:t>ajung</a:t>
            </a:r>
            <a:r>
              <a:rPr lang="en-US" sz="2400" dirty="0" smtClean="0"/>
              <a:t> la </a:t>
            </a:r>
            <a:r>
              <a:rPr lang="en-US" sz="2400" dirty="0" err="1" smtClean="0"/>
              <a:t>publicul</a:t>
            </a:r>
            <a:r>
              <a:rPr lang="en-US" sz="2400" dirty="0" smtClean="0"/>
              <a:t> </a:t>
            </a:r>
            <a:r>
              <a:rPr lang="en-US" sz="2400" dirty="0" err="1" smtClean="0"/>
              <a:t>larg</a:t>
            </a:r>
            <a:r>
              <a:rPr lang="en-US" sz="2400" dirty="0" smtClean="0"/>
              <a:t> – o </a:t>
            </a:r>
            <a:r>
              <a:rPr lang="en-US" sz="2400" dirty="0" err="1" smtClean="0"/>
              <a:t>garantie</a:t>
            </a:r>
            <a:r>
              <a:rPr lang="en-US" sz="2400" dirty="0" smtClean="0"/>
              <a:t> in plus a </a:t>
            </a:r>
            <a:r>
              <a:rPr lang="en-US" sz="2400" dirty="0" err="1" smtClean="0"/>
              <a:t>informatiilor</a:t>
            </a:r>
            <a:r>
              <a:rPr lang="en-US" sz="2400" dirty="0" smtClean="0"/>
              <a:t> care </a:t>
            </a:r>
            <a:r>
              <a:rPr lang="en-US" sz="2400" dirty="0" err="1" smtClean="0"/>
              <a:t>ajung</a:t>
            </a:r>
            <a:r>
              <a:rPr lang="en-US" sz="2400" dirty="0" smtClean="0"/>
              <a:t> la </a:t>
            </a:r>
            <a:r>
              <a:rPr lang="en-US" sz="2400" dirty="0" err="1" smtClean="0"/>
              <a:t>pacienti</a:t>
            </a:r>
            <a:r>
              <a:rPr lang="en-US" sz="2400" dirty="0" smtClean="0"/>
              <a:t>.</a:t>
            </a:r>
          </a:p>
        </p:txBody>
      </p:sp>
      <p:sp>
        <p:nvSpPr>
          <p:cNvPr id="4" name="TextBox 3"/>
          <p:cNvSpPr txBox="1"/>
          <p:nvPr/>
        </p:nvSpPr>
        <p:spPr>
          <a:xfrm>
            <a:off x="1638300" y="431800"/>
            <a:ext cx="6057900" cy="1384995"/>
          </a:xfrm>
          <a:prstGeom prst="rect">
            <a:avLst/>
          </a:prstGeom>
          <a:noFill/>
        </p:spPr>
        <p:txBody>
          <a:bodyPr wrap="square" rtlCol="0">
            <a:spAutoFit/>
          </a:bodyPr>
          <a:lstStyle/>
          <a:p>
            <a:r>
              <a:rPr lang="en-US" sz="2800" b="1" dirty="0" err="1" smtClean="0"/>
              <a:t>Norme</a:t>
            </a:r>
            <a:r>
              <a:rPr lang="en-US" sz="2800" b="1" dirty="0" smtClean="0"/>
              <a:t> </a:t>
            </a:r>
            <a:r>
              <a:rPr lang="en-US" sz="2800" b="1" dirty="0" err="1" smtClean="0"/>
              <a:t>privind</a:t>
            </a:r>
            <a:r>
              <a:rPr lang="en-US" sz="2800" b="1" dirty="0" smtClean="0"/>
              <a:t> </a:t>
            </a:r>
            <a:r>
              <a:rPr lang="en-US" sz="2800" b="1" dirty="0" err="1" smtClean="0"/>
              <a:t>publicitatea</a:t>
            </a:r>
            <a:r>
              <a:rPr lang="en-US" sz="2800" b="1" dirty="0" smtClean="0"/>
              <a:t> </a:t>
            </a:r>
            <a:r>
              <a:rPr lang="en-US" sz="2800" b="1" dirty="0" err="1" smtClean="0"/>
              <a:t>medicamentelor</a:t>
            </a:r>
            <a:r>
              <a:rPr lang="en-US" sz="2800" b="1" dirty="0" smtClean="0"/>
              <a:t> – </a:t>
            </a:r>
            <a:r>
              <a:rPr lang="en-US" sz="2800" b="1" dirty="0" err="1" smtClean="0"/>
              <a:t>beneficii</a:t>
            </a:r>
            <a:r>
              <a:rPr lang="en-US" sz="2800" b="1" dirty="0" smtClean="0"/>
              <a:t> </a:t>
            </a:r>
            <a:r>
              <a:rPr lang="en-US" sz="2800" b="1" dirty="0" err="1" smtClean="0"/>
              <a:t>pentru</a:t>
            </a:r>
            <a:r>
              <a:rPr lang="en-US" sz="2800" b="1" dirty="0" smtClean="0"/>
              <a:t> </a:t>
            </a:r>
            <a:r>
              <a:rPr lang="en-US" sz="2800" b="1" dirty="0" err="1" smtClean="0"/>
              <a:t>pacienti</a:t>
            </a:r>
            <a:r>
              <a:rPr lang="en-US" sz="2800" b="1" dirty="0" smtClean="0"/>
              <a:t> </a:t>
            </a:r>
          </a:p>
        </p:txBody>
      </p:sp>
      <p:pic>
        <p:nvPicPr>
          <p:cNvPr id="5" name="Picture 4" descr="imagesCAR3VKK7.jpg"/>
          <p:cNvPicPr>
            <a:picLocks noChangeAspect="1"/>
          </p:cNvPicPr>
          <p:nvPr/>
        </p:nvPicPr>
        <p:blipFill>
          <a:blip r:embed="rId2"/>
          <a:stretch>
            <a:fillRect/>
          </a:stretch>
        </p:blipFill>
        <p:spPr>
          <a:xfrm>
            <a:off x="1003300" y="2597150"/>
            <a:ext cx="2960902" cy="21272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Campanii</a:t>
            </a:r>
            <a:endParaRPr lang="en-US" sz="3200" dirty="0"/>
          </a:p>
        </p:txBody>
      </p:sp>
      <p:sp>
        <p:nvSpPr>
          <p:cNvPr id="3" name="Content Placeholder 2"/>
          <p:cNvSpPr>
            <a:spLocks noGrp="1"/>
          </p:cNvSpPr>
          <p:nvPr>
            <p:ph idx="1"/>
          </p:nvPr>
        </p:nvSpPr>
        <p:spPr>
          <a:xfrm>
            <a:off x="1282700" y="1181100"/>
            <a:ext cx="5127625" cy="5448300"/>
          </a:xfrm>
        </p:spPr>
        <p:txBody>
          <a:bodyPr>
            <a:noAutofit/>
          </a:bodyPr>
          <a:lstStyle/>
          <a:p>
            <a:r>
              <a:rPr lang="en-US" sz="2000" dirty="0" smtClean="0"/>
              <a:t>    </a:t>
            </a:r>
            <a:r>
              <a:rPr lang="en-US" sz="2400" dirty="0" smtClean="0"/>
              <a:t>ARPIM cu </a:t>
            </a:r>
            <a:r>
              <a:rPr lang="en-US" sz="2400" dirty="0" err="1" smtClean="0"/>
              <a:t>sprijinul</a:t>
            </a:r>
            <a:r>
              <a:rPr lang="en-US" sz="2400" dirty="0" smtClean="0"/>
              <a:t> </a:t>
            </a:r>
            <a:r>
              <a:rPr lang="en-US" sz="2400" dirty="0" err="1" smtClean="0"/>
              <a:t>Ministerului</a:t>
            </a:r>
            <a:r>
              <a:rPr lang="en-US" sz="2400" dirty="0" smtClean="0"/>
              <a:t> </a:t>
            </a:r>
            <a:r>
              <a:rPr lang="en-US" sz="2400" dirty="0" err="1" smtClean="0"/>
              <a:t>Sanatatatii</a:t>
            </a:r>
            <a:r>
              <a:rPr lang="en-US" sz="2400" dirty="0" smtClean="0"/>
              <a:t>  a </a:t>
            </a:r>
            <a:r>
              <a:rPr lang="en-US" sz="2400" dirty="0" err="1" smtClean="0"/>
              <a:t>initiat</a:t>
            </a:r>
            <a:r>
              <a:rPr lang="en-US" sz="2400" dirty="0" smtClean="0"/>
              <a:t> </a:t>
            </a:r>
            <a:r>
              <a:rPr lang="en-US" sz="2400" dirty="0" err="1" smtClean="0"/>
              <a:t>campania</a:t>
            </a:r>
            <a:r>
              <a:rPr lang="en-US" sz="2400" dirty="0" smtClean="0"/>
              <a:t> de </a:t>
            </a:r>
            <a:r>
              <a:rPr lang="en-US" sz="2400" dirty="0" err="1" smtClean="0"/>
              <a:t>responsabilitate</a:t>
            </a:r>
            <a:r>
              <a:rPr lang="en-US" sz="2400" dirty="0" smtClean="0"/>
              <a:t> </a:t>
            </a:r>
            <a:r>
              <a:rPr lang="en-US" sz="2400" dirty="0" err="1" smtClean="0"/>
              <a:t>sociala</a:t>
            </a:r>
            <a:r>
              <a:rPr lang="en-US" sz="2400" dirty="0" smtClean="0"/>
              <a:t> </a:t>
            </a:r>
            <a:r>
              <a:rPr lang="en-US" sz="2400" i="1" dirty="0" smtClean="0"/>
              <a:t>“</a:t>
            </a:r>
            <a:r>
              <a:rPr lang="en-US" sz="2400" i="1" dirty="0" err="1" smtClean="0"/>
              <a:t>Medicamentele</a:t>
            </a:r>
            <a:r>
              <a:rPr lang="en-US" sz="2400" i="1" dirty="0" smtClean="0"/>
              <a:t> nu </a:t>
            </a:r>
            <a:r>
              <a:rPr lang="en-US" sz="2400" i="1" dirty="0" err="1" smtClean="0"/>
              <a:t>sunt</a:t>
            </a:r>
            <a:r>
              <a:rPr lang="en-US" sz="2400" i="1" dirty="0" smtClean="0"/>
              <a:t> </a:t>
            </a:r>
            <a:r>
              <a:rPr lang="en-US" sz="2400" i="1" dirty="0" err="1" smtClean="0"/>
              <a:t>Bomboane</a:t>
            </a:r>
            <a:r>
              <a:rPr lang="en-US" sz="2400" i="1" dirty="0" smtClean="0"/>
              <a:t>” </a:t>
            </a:r>
            <a:r>
              <a:rPr lang="en-US" sz="2400" dirty="0" smtClean="0"/>
              <a:t>- </a:t>
            </a:r>
            <a:r>
              <a:rPr lang="en-US" sz="2400" dirty="0" err="1" smtClean="0"/>
              <a:t>campanie</a:t>
            </a:r>
            <a:r>
              <a:rPr lang="en-US" sz="2400" dirty="0" smtClean="0"/>
              <a:t> de </a:t>
            </a:r>
            <a:r>
              <a:rPr lang="en-US" sz="2400" dirty="0" err="1" smtClean="0"/>
              <a:t>constientizare</a:t>
            </a:r>
            <a:r>
              <a:rPr lang="en-US" sz="2400" dirty="0" smtClean="0"/>
              <a:t> </a:t>
            </a:r>
            <a:r>
              <a:rPr lang="en-US" sz="2400" dirty="0" err="1" smtClean="0"/>
              <a:t>si</a:t>
            </a:r>
            <a:r>
              <a:rPr lang="en-US" sz="2400" dirty="0" smtClean="0"/>
              <a:t> </a:t>
            </a:r>
            <a:r>
              <a:rPr lang="en-US" sz="2400" dirty="0" err="1" smtClean="0"/>
              <a:t>informare</a:t>
            </a:r>
            <a:r>
              <a:rPr lang="en-US" sz="2400" dirty="0" smtClean="0"/>
              <a:t> </a:t>
            </a:r>
            <a:r>
              <a:rPr lang="en-US" sz="2400" dirty="0" err="1" smtClean="0"/>
              <a:t>asupra</a:t>
            </a:r>
            <a:r>
              <a:rPr lang="en-US" sz="2400" dirty="0" smtClean="0"/>
              <a:t> </a:t>
            </a:r>
            <a:r>
              <a:rPr lang="en-US" sz="2400" dirty="0" err="1" smtClean="0"/>
              <a:t>riscurilor</a:t>
            </a:r>
            <a:r>
              <a:rPr lang="en-US" sz="2400" dirty="0" smtClean="0"/>
              <a:t> </a:t>
            </a:r>
            <a:r>
              <a:rPr lang="en-US" sz="2400" dirty="0" err="1" smtClean="0"/>
              <a:t>automedicatiei</a:t>
            </a:r>
            <a:r>
              <a:rPr lang="en-US" sz="2400" dirty="0" smtClean="0"/>
              <a:t> la </a:t>
            </a:r>
            <a:r>
              <a:rPr lang="en-US" sz="2400" dirty="0" err="1" smtClean="0"/>
              <a:t>copii</a:t>
            </a:r>
            <a:endParaRPr lang="en-US" sz="2400" dirty="0" smtClean="0"/>
          </a:p>
          <a:p>
            <a:endParaRPr lang="en-US" sz="2400" dirty="0" smtClean="0"/>
          </a:p>
          <a:p>
            <a:r>
              <a:rPr lang="en-US" sz="2400" dirty="0" err="1" smtClean="0"/>
              <a:t>Automedicatia</a:t>
            </a:r>
            <a:r>
              <a:rPr lang="en-US" sz="2400" dirty="0" smtClean="0"/>
              <a:t> </a:t>
            </a:r>
            <a:r>
              <a:rPr lang="en-US" sz="2400" dirty="0" err="1" smtClean="0"/>
              <a:t>este</a:t>
            </a:r>
            <a:r>
              <a:rPr lang="en-US" sz="2400" dirty="0" smtClean="0"/>
              <a:t> o </a:t>
            </a:r>
            <a:r>
              <a:rPr lang="en-US" sz="2400" dirty="0" err="1" smtClean="0"/>
              <a:t>problema</a:t>
            </a:r>
            <a:r>
              <a:rPr lang="en-US" sz="2400" dirty="0" smtClean="0"/>
              <a:t> de </a:t>
            </a:r>
            <a:r>
              <a:rPr lang="en-US" sz="2400" dirty="0" err="1" smtClean="0"/>
              <a:t>sanatate</a:t>
            </a:r>
            <a:r>
              <a:rPr lang="en-US" sz="2400" dirty="0" smtClean="0"/>
              <a:t> </a:t>
            </a:r>
            <a:r>
              <a:rPr lang="en-US" sz="2400" dirty="0" err="1" smtClean="0"/>
              <a:t>publica</a:t>
            </a:r>
            <a:r>
              <a:rPr lang="en-US" sz="2400" dirty="0" smtClean="0"/>
              <a:t>,  </a:t>
            </a:r>
            <a:r>
              <a:rPr lang="en-US" sz="2400" dirty="0" err="1" smtClean="0"/>
              <a:t>este</a:t>
            </a:r>
            <a:r>
              <a:rPr lang="en-US" sz="2400" dirty="0" smtClean="0"/>
              <a:t> o </a:t>
            </a:r>
            <a:r>
              <a:rPr lang="en-US" sz="2400" dirty="0" err="1" smtClean="0"/>
              <a:t>problema</a:t>
            </a:r>
            <a:r>
              <a:rPr lang="en-US" sz="2400" dirty="0" smtClean="0"/>
              <a:t> </a:t>
            </a:r>
            <a:r>
              <a:rPr lang="en-US" sz="2400" dirty="0" err="1" smtClean="0"/>
              <a:t>grava</a:t>
            </a:r>
            <a:r>
              <a:rPr lang="en-US" sz="2400" dirty="0" smtClean="0"/>
              <a:t>, cu </a:t>
            </a:r>
            <a:r>
              <a:rPr lang="en-US" sz="2400" dirty="0" err="1" smtClean="0"/>
              <a:t>atat</a:t>
            </a:r>
            <a:r>
              <a:rPr lang="en-US" sz="2400" dirty="0" smtClean="0"/>
              <a:t> </a:t>
            </a:r>
            <a:r>
              <a:rPr lang="en-US" sz="2400" dirty="0" err="1" smtClean="0"/>
              <a:t>mai</a:t>
            </a:r>
            <a:r>
              <a:rPr lang="en-US" sz="2400" dirty="0" smtClean="0"/>
              <a:t> </a:t>
            </a:r>
            <a:r>
              <a:rPr lang="en-US" sz="2400" dirty="0" err="1" smtClean="0"/>
              <a:t>mult</a:t>
            </a:r>
            <a:r>
              <a:rPr lang="en-US" sz="2400" dirty="0" smtClean="0"/>
              <a:t> cu cat </a:t>
            </a:r>
            <a:r>
              <a:rPr lang="en-US" sz="2400" dirty="0" err="1" smtClean="0"/>
              <a:t>importanta</a:t>
            </a:r>
            <a:r>
              <a:rPr lang="en-US" sz="2400" dirty="0" smtClean="0"/>
              <a:t> </a:t>
            </a:r>
            <a:r>
              <a:rPr lang="en-US" sz="2400" dirty="0" err="1" smtClean="0"/>
              <a:t>unui</a:t>
            </a:r>
            <a:r>
              <a:rPr lang="en-US" sz="2400" dirty="0" smtClean="0"/>
              <a:t> consult medical </a:t>
            </a:r>
            <a:r>
              <a:rPr lang="en-US" sz="2400" dirty="0" err="1" smtClean="0"/>
              <a:t>si</a:t>
            </a:r>
            <a:r>
              <a:rPr lang="en-US" sz="2400" dirty="0" smtClean="0"/>
              <a:t> </a:t>
            </a:r>
            <a:r>
              <a:rPr lang="en-US" sz="2400" dirty="0" err="1" smtClean="0"/>
              <a:t>riscurile</a:t>
            </a:r>
            <a:r>
              <a:rPr lang="en-US" sz="2400" dirty="0" smtClean="0"/>
              <a:t> </a:t>
            </a:r>
            <a:r>
              <a:rPr lang="en-US" sz="2400" dirty="0" err="1" smtClean="0"/>
              <a:t>automedicatiei</a:t>
            </a:r>
            <a:r>
              <a:rPr lang="en-US" sz="2400" dirty="0" smtClean="0"/>
              <a:t> nu </a:t>
            </a:r>
            <a:r>
              <a:rPr lang="en-US" sz="2400" dirty="0" err="1" smtClean="0"/>
              <a:t>sunt</a:t>
            </a:r>
            <a:r>
              <a:rPr lang="en-US" sz="2400" dirty="0" smtClean="0"/>
              <a:t> </a:t>
            </a:r>
            <a:r>
              <a:rPr lang="en-US" sz="2400" dirty="0" err="1" smtClean="0"/>
              <a:t>constientizate</a:t>
            </a:r>
            <a:r>
              <a:rPr lang="en-US" sz="2400" dirty="0" smtClean="0"/>
              <a:t> de mare parte </a:t>
            </a:r>
            <a:r>
              <a:rPr lang="en-US" sz="2400" dirty="0" err="1" smtClean="0"/>
              <a:t>dintre</a:t>
            </a:r>
            <a:r>
              <a:rPr lang="en-US" sz="2400" dirty="0" smtClean="0"/>
              <a:t> </a:t>
            </a:r>
            <a:r>
              <a:rPr lang="en-US" sz="2400" dirty="0" err="1" smtClean="0"/>
              <a:t>romani</a:t>
            </a:r>
            <a:r>
              <a:rPr lang="en-US" sz="2400" dirty="0" smtClean="0"/>
              <a:t>.</a:t>
            </a:r>
          </a:p>
          <a:p>
            <a:pPr>
              <a:buNone/>
            </a:pPr>
            <a:endParaRPr lang="en-US" sz="2400" dirty="0"/>
          </a:p>
        </p:txBody>
      </p:sp>
      <p:pic>
        <p:nvPicPr>
          <p:cNvPr id="4" name="Picture 3" descr="med nu sunt bomboane.JPG"/>
          <p:cNvPicPr>
            <a:picLocks noChangeAspect="1"/>
          </p:cNvPicPr>
          <p:nvPr/>
        </p:nvPicPr>
        <p:blipFill>
          <a:blip r:embed="rId2"/>
          <a:stretch>
            <a:fillRect/>
          </a:stretch>
        </p:blipFill>
        <p:spPr>
          <a:xfrm>
            <a:off x="7229475" y="4086225"/>
            <a:ext cx="1914525" cy="2771775"/>
          </a:xfrm>
          <a:prstGeom prst="rect">
            <a:avLst/>
          </a:prstGeom>
        </p:spPr>
      </p:pic>
      <p:pic>
        <p:nvPicPr>
          <p:cNvPr id="5" name="Picture 4" descr="campanie.JPG"/>
          <p:cNvPicPr>
            <a:picLocks noChangeAspect="1"/>
          </p:cNvPicPr>
          <p:nvPr/>
        </p:nvPicPr>
        <p:blipFill>
          <a:blip r:embed="rId3"/>
          <a:stretch>
            <a:fillRect/>
          </a:stretch>
        </p:blipFill>
        <p:spPr>
          <a:xfrm>
            <a:off x="6140450" y="274638"/>
            <a:ext cx="1695450" cy="317182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446" y="546100"/>
            <a:ext cx="7610354" cy="5867400"/>
          </a:xfrm>
        </p:spPr>
        <p:txBody>
          <a:bodyPr>
            <a:normAutofit fontScale="62500" lnSpcReduction="20000"/>
          </a:bodyPr>
          <a:lstStyle/>
          <a:p>
            <a:pPr marL="0" marR="0">
              <a:lnSpc>
                <a:spcPct val="115000"/>
              </a:lnSpc>
              <a:spcBef>
                <a:spcPts val="0"/>
              </a:spcBef>
              <a:spcAft>
                <a:spcPts val="1000"/>
              </a:spcAft>
              <a:buNone/>
            </a:pPr>
            <a:endParaRPr lang="en-US" sz="2800" dirty="0" smtClean="0">
              <a:ea typeface="Calibri"/>
              <a:cs typeface="Times New Roman"/>
            </a:endParaRPr>
          </a:p>
          <a:p>
            <a:pPr marL="0" marR="0">
              <a:lnSpc>
                <a:spcPct val="115000"/>
              </a:lnSpc>
              <a:spcBef>
                <a:spcPts val="0"/>
              </a:spcBef>
              <a:spcAft>
                <a:spcPts val="1000"/>
              </a:spcAft>
              <a:buNone/>
            </a:pPr>
            <a:endParaRPr lang="en-US" sz="2800" dirty="0" smtClean="0">
              <a:ea typeface="Calibri"/>
              <a:cs typeface="Times New Roman"/>
            </a:endParaRPr>
          </a:p>
          <a:p>
            <a:endParaRPr lang="en-US" sz="2600" dirty="0" smtClean="0"/>
          </a:p>
          <a:p>
            <a:pPr>
              <a:buNone/>
            </a:pPr>
            <a:endParaRPr lang="en-US" sz="2600" dirty="0" smtClean="0"/>
          </a:p>
          <a:p>
            <a:pPr marL="0" marR="0">
              <a:lnSpc>
                <a:spcPct val="115000"/>
              </a:lnSpc>
              <a:spcBef>
                <a:spcPts val="0"/>
              </a:spcBef>
              <a:spcAft>
                <a:spcPts val="1000"/>
              </a:spcAft>
            </a:pPr>
            <a:r>
              <a:rPr lang="en-US" sz="2800" dirty="0" smtClean="0">
                <a:cs typeface="Arial" pitchFamily="34" charset="0"/>
              </a:rPr>
              <a:t>   </a:t>
            </a:r>
            <a:r>
              <a:rPr lang="en-US" sz="3400" dirty="0" err="1" smtClean="0">
                <a:cs typeface="Arial" pitchFamily="34" charset="0"/>
              </a:rPr>
              <a:t>Noi</a:t>
            </a:r>
            <a:r>
              <a:rPr lang="en-US" sz="3400" dirty="0" smtClean="0">
                <a:cs typeface="Arial" pitchFamily="34" charset="0"/>
              </a:rPr>
              <a:t> </a:t>
            </a:r>
            <a:r>
              <a:rPr lang="en-US" sz="3400" dirty="0" err="1" smtClean="0">
                <a:cs typeface="Arial" pitchFamily="34" charset="0"/>
              </a:rPr>
              <a:t>asiguram</a:t>
            </a:r>
            <a:r>
              <a:rPr lang="en-US" sz="3400" dirty="0" smtClean="0">
                <a:cs typeface="Arial" pitchFamily="34" charset="0"/>
              </a:rPr>
              <a:t> </a:t>
            </a:r>
            <a:r>
              <a:rPr lang="en-US" sz="3400" dirty="0" err="1" smtClean="0">
                <a:ea typeface="Calibri"/>
                <a:cs typeface="Times New Roman"/>
              </a:rPr>
              <a:t>disponibilitatea</a:t>
            </a:r>
            <a:r>
              <a:rPr lang="en-US" sz="3400" dirty="0" smtClean="0">
                <a:ea typeface="Calibri"/>
                <a:cs typeface="Times New Roman"/>
              </a:rPr>
              <a:t> </a:t>
            </a:r>
            <a:r>
              <a:rPr lang="en-US" sz="3400" dirty="0" err="1" smtClean="0">
                <a:ea typeface="Calibri"/>
                <a:cs typeface="Times New Roman"/>
              </a:rPr>
              <a:t>pentru</a:t>
            </a:r>
            <a:r>
              <a:rPr lang="en-US" sz="3400" dirty="0" smtClean="0">
                <a:ea typeface="Calibri"/>
                <a:cs typeface="Times New Roman"/>
              </a:rPr>
              <a:t> un dialog </a:t>
            </a:r>
            <a:r>
              <a:rPr lang="en-US" sz="3400" dirty="0" err="1" smtClean="0">
                <a:ea typeface="Calibri"/>
                <a:cs typeface="Times New Roman"/>
              </a:rPr>
              <a:t>deschis</a:t>
            </a:r>
            <a:r>
              <a:rPr lang="en-US" sz="3400" dirty="0" smtClean="0">
                <a:ea typeface="Calibri"/>
                <a:cs typeface="Times New Roman"/>
              </a:rPr>
              <a:t> </a:t>
            </a:r>
            <a:r>
              <a:rPr lang="en-US" sz="3400" dirty="0" err="1" smtClean="0">
                <a:ea typeface="Calibri"/>
                <a:cs typeface="Times New Roman"/>
              </a:rPr>
              <a:t>şi</a:t>
            </a:r>
            <a:r>
              <a:rPr lang="en-US" sz="3400" dirty="0" smtClean="0">
                <a:ea typeface="Calibri"/>
                <a:cs typeface="Times New Roman"/>
              </a:rPr>
              <a:t>  </a:t>
            </a:r>
            <a:r>
              <a:rPr lang="en-US" sz="3400" dirty="0" err="1" smtClean="0">
                <a:ea typeface="Calibri"/>
                <a:cs typeface="Times New Roman"/>
              </a:rPr>
              <a:t>colaborare</a:t>
            </a:r>
            <a:r>
              <a:rPr lang="en-US" sz="3400" dirty="0" smtClean="0">
                <a:ea typeface="Calibri"/>
                <a:cs typeface="Times New Roman"/>
              </a:rPr>
              <a:t> cu </a:t>
            </a:r>
            <a:r>
              <a:rPr lang="en-US" sz="3400" dirty="0" err="1" smtClean="0">
                <a:ea typeface="Calibri"/>
                <a:cs typeface="Times New Roman"/>
              </a:rPr>
              <a:t>autorităţile</a:t>
            </a:r>
            <a:r>
              <a:rPr lang="en-US" sz="3400" dirty="0" smtClean="0">
                <a:ea typeface="Calibri"/>
                <a:cs typeface="Times New Roman"/>
              </a:rPr>
              <a:t> care </a:t>
            </a:r>
            <a:r>
              <a:rPr lang="en-US" sz="3400" dirty="0" err="1" smtClean="0">
                <a:ea typeface="Calibri"/>
                <a:cs typeface="Times New Roman"/>
              </a:rPr>
              <a:t>să</a:t>
            </a:r>
            <a:r>
              <a:rPr lang="en-US" sz="3400" dirty="0" smtClean="0">
                <a:ea typeface="Calibri"/>
                <a:cs typeface="Times New Roman"/>
              </a:rPr>
              <a:t> </a:t>
            </a:r>
            <a:r>
              <a:rPr lang="en-US" sz="3400" dirty="0" err="1" smtClean="0">
                <a:ea typeface="Calibri"/>
                <a:cs typeface="Times New Roman"/>
              </a:rPr>
              <a:t>contribuie</a:t>
            </a:r>
            <a:r>
              <a:rPr lang="en-US" sz="3400" dirty="0" smtClean="0">
                <a:ea typeface="Calibri"/>
                <a:cs typeface="Times New Roman"/>
              </a:rPr>
              <a:t> la </a:t>
            </a:r>
            <a:r>
              <a:rPr lang="en-US" sz="3400" dirty="0" err="1" smtClean="0">
                <a:ea typeface="Calibri"/>
                <a:cs typeface="Times New Roman"/>
              </a:rPr>
              <a:t>identificarea</a:t>
            </a:r>
            <a:r>
              <a:rPr lang="en-US" sz="3400" dirty="0" smtClean="0">
                <a:ea typeface="Calibri"/>
                <a:cs typeface="Times New Roman"/>
              </a:rPr>
              <a:t>  </a:t>
            </a:r>
            <a:r>
              <a:rPr lang="en-US" sz="3400" dirty="0" err="1" smtClean="0">
                <a:ea typeface="Calibri"/>
                <a:cs typeface="Times New Roman"/>
              </a:rPr>
              <a:t>soluţiilor</a:t>
            </a:r>
            <a:r>
              <a:rPr lang="en-US" sz="3400" dirty="0" smtClean="0">
                <a:ea typeface="Calibri"/>
                <a:cs typeface="Times New Roman"/>
              </a:rPr>
              <a:t> </a:t>
            </a:r>
            <a:r>
              <a:rPr lang="en-US" sz="3400" dirty="0" err="1" smtClean="0">
                <a:ea typeface="Calibri"/>
                <a:cs typeface="Times New Roman"/>
              </a:rPr>
              <a:t>necesare</a:t>
            </a:r>
            <a:r>
              <a:rPr lang="en-US" sz="3400" dirty="0" smtClean="0">
                <a:ea typeface="Calibri"/>
                <a:cs typeface="Times New Roman"/>
              </a:rPr>
              <a:t> </a:t>
            </a:r>
            <a:r>
              <a:rPr lang="en-US" sz="3400" dirty="0" err="1" smtClean="0">
                <a:ea typeface="Calibri"/>
                <a:cs typeface="Times New Roman"/>
              </a:rPr>
              <a:t>pentru</a:t>
            </a:r>
            <a:r>
              <a:rPr lang="en-US" sz="3400" dirty="0" smtClean="0">
                <a:ea typeface="Calibri"/>
                <a:cs typeface="Times New Roman"/>
              </a:rPr>
              <a:t> </a:t>
            </a:r>
            <a:r>
              <a:rPr lang="en-US" sz="3400" dirty="0" err="1" smtClean="0">
                <a:ea typeface="Calibri"/>
                <a:cs typeface="Times New Roman"/>
              </a:rPr>
              <a:t>imbunatatirea</a:t>
            </a:r>
            <a:r>
              <a:rPr lang="en-US" sz="3400" dirty="0" smtClean="0">
                <a:ea typeface="Calibri"/>
                <a:cs typeface="Times New Roman"/>
              </a:rPr>
              <a:t> </a:t>
            </a:r>
            <a:r>
              <a:rPr lang="en-US" sz="3400" dirty="0" err="1" smtClean="0">
                <a:ea typeface="Calibri"/>
                <a:cs typeface="Times New Roman"/>
              </a:rPr>
              <a:t>si</a:t>
            </a:r>
            <a:r>
              <a:rPr lang="en-US" sz="3400" dirty="0" smtClean="0">
                <a:ea typeface="Calibri"/>
                <a:cs typeface="Times New Roman"/>
              </a:rPr>
              <a:t> </a:t>
            </a:r>
            <a:r>
              <a:rPr lang="en-US" sz="3400" dirty="0" err="1" smtClean="0">
                <a:ea typeface="Calibri"/>
                <a:cs typeface="Times New Roman"/>
              </a:rPr>
              <a:t>buna</a:t>
            </a:r>
            <a:r>
              <a:rPr lang="en-US" sz="3400" dirty="0" smtClean="0">
                <a:ea typeface="Calibri"/>
                <a:cs typeface="Times New Roman"/>
              </a:rPr>
              <a:t> </a:t>
            </a:r>
            <a:r>
              <a:rPr lang="en-US" sz="3400" dirty="0" err="1" smtClean="0">
                <a:ea typeface="Calibri"/>
                <a:cs typeface="Times New Roman"/>
              </a:rPr>
              <a:t>functionare</a:t>
            </a:r>
            <a:r>
              <a:rPr lang="en-US" sz="3400" dirty="0" smtClean="0">
                <a:ea typeface="Calibri"/>
                <a:cs typeface="Times New Roman"/>
              </a:rPr>
              <a:t> a </a:t>
            </a:r>
            <a:r>
              <a:rPr lang="en-US" sz="3400" dirty="0" err="1" smtClean="0">
                <a:ea typeface="Calibri"/>
                <a:cs typeface="Times New Roman"/>
              </a:rPr>
              <a:t>intregului</a:t>
            </a:r>
            <a:r>
              <a:rPr lang="en-US" sz="3400" dirty="0" smtClean="0">
                <a:ea typeface="Calibri"/>
                <a:cs typeface="Times New Roman"/>
              </a:rPr>
              <a:t> </a:t>
            </a:r>
            <a:r>
              <a:rPr lang="en-US" sz="3400" dirty="0" err="1" smtClean="0">
                <a:ea typeface="Calibri"/>
                <a:cs typeface="Times New Roman"/>
              </a:rPr>
              <a:t>sistem</a:t>
            </a:r>
            <a:r>
              <a:rPr lang="en-US" sz="3400" dirty="0" smtClean="0">
                <a:ea typeface="Calibri"/>
                <a:cs typeface="Times New Roman"/>
              </a:rPr>
              <a:t>, </a:t>
            </a:r>
            <a:r>
              <a:rPr lang="en-US" sz="3400" dirty="0" err="1" smtClean="0">
                <a:ea typeface="Calibri"/>
                <a:cs typeface="Times New Roman"/>
              </a:rPr>
              <a:t>pentru</a:t>
            </a:r>
            <a:r>
              <a:rPr lang="en-US" sz="3400" dirty="0" smtClean="0">
                <a:ea typeface="Calibri"/>
                <a:cs typeface="Times New Roman"/>
              </a:rPr>
              <a:t> </a:t>
            </a:r>
            <a:r>
              <a:rPr lang="en-US" sz="3400" dirty="0" err="1" smtClean="0">
                <a:ea typeface="Calibri"/>
                <a:cs typeface="Times New Roman"/>
              </a:rPr>
              <a:t>asigurarea</a:t>
            </a:r>
            <a:r>
              <a:rPr lang="en-US" sz="3400" dirty="0" smtClean="0">
                <a:ea typeface="Calibri"/>
                <a:cs typeface="Times New Roman"/>
              </a:rPr>
              <a:t> </a:t>
            </a:r>
            <a:r>
              <a:rPr lang="en-US" sz="3400" dirty="0" err="1" smtClean="0">
                <a:ea typeface="Calibri"/>
                <a:cs typeface="Times New Roman"/>
              </a:rPr>
              <a:t>accesului</a:t>
            </a:r>
            <a:r>
              <a:rPr lang="en-US" sz="3400" dirty="0" smtClean="0">
                <a:ea typeface="Calibri"/>
                <a:cs typeface="Times New Roman"/>
              </a:rPr>
              <a:t> </a:t>
            </a:r>
            <a:r>
              <a:rPr lang="en-US" sz="3400" dirty="0" err="1" smtClean="0">
                <a:ea typeface="Calibri"/>
                <a:cs typeface="Times New Roman"/>
              </a:rPr>
              <a:t>pacientilor</a:t>
            </a:r>
            <a:r>
              <a:rPr lang="en-US" sz="3400" dirty="0" smtClean="0">
                <a:ea typeface="Calibri"/>
                <a:cs typeface="Times New Roman"/>
              </a:rPr>
              <a:t> la </a:t>
            </a:r>
            <a:r>
              <a:rPr lang="en-US" sz="3400" dirty="0" err="1" smtClean="0">
                <a:ea typeface="Calibri"/>
                <a:cs typeface="Times New Roman"/>
              </a:rPr>
              <a:t>informatii</a:t>
            </a:r>
            <a:r>
              <a:rPr lang="en-US" sz="3400" dirty="0" smtClean="0">
                <a:ea typeface="Calibri"/>
                <a:cs typeface="Times New Roman"/>
              </a:rPr>
              <a:t> </a:t>
            </a:r>
            <a:r>
              <a:rPr lang="en-US" sz="3400" dirty="0" err="1" smtClean="0">
                <a:ea typeface="Calibri"/>
                <a:cs typeface="Times New Roman"/>
              </a:rPr>
              <a:t>actuale</a:t>
            </a:r>
            <a:r>
              <a:rPr lang="en-US" sz="3400" dirty="0" smtClean="0">
                <a:ea typeface="Calibri"/>
                <a:cs typeface="Times New Roman"/>
              </a:rPr>
              <a:t>, </a:t>
            </a:r>
            <a:r>
              <a:rPr lang="en-US" sz="3400" dirty="0" err="1" smtClean="0">
                <a:ea typeface="Calibri"/>
                <a:cs typeface="Times New Roman"/>
              </a:rPr>
              <a:t>corecte</a:t>
            </a:r>
            <a:r>
              <a:rPr lang="en-US" sz="3400" dirty="0" smtClean="0">
                <a:ea typeface="Calibri"/>
                <a:cs typeface="Times New Roman"/>
              </a:rPr>
              <a:t> </a:t>
            </a:r>
            <a:r>
              <a:rPr lang="en-US" sz="3400" dirty="0" err="1" smtClean="0">
                <a:ea typeface="Calibri"/>
                <a:cs typeface="Times New Roman"/>
              </a:rPr>
              <a:t>si</a:t>
            </a:r>
            <a:r>
              <a:rPr lang="en-US" sz="3400" dirty="0" smtClean="0">
                <a:ea typeface="Calibri"/>
                <a:cs typeface="Times New Roman"/>
              </a:rPr>
              <a:t> complete </a:t>
            </a:r>
            <a:r>
              <a:rPr lang="en-US" sz="3400" dirty="0" err="1" smtClean="0">
                <a:ea typeface="Calibri"/>
                <a:cs typeface="Times New Roman"/>
              </a:rPr>
              <a:t>privind</a:t>
            </a:r>
            <a:r>
              <a:rPr lang="en-US" sz="3400" dirty="0" smtClean="0">
                <a:ea typeface="Calibri"/>
                <a:cs typeface="Times New Roman"/>
              </a:rPr>
              <a:t> </a:t>
            </a:r>
            <a:r>
              <a:rPr lang="en-US" sz="3400" dirty="0" err="1" smtClean="0">
                <a:ea typeface="Calibri"/>
                <a:cs typeface="Times New Roman"/>
              </a:rPr>
              <a:t>produsele</a:t>
            </a:r>
            <a:r>
              <a:rPr lang="en-US" sz="3400" dirty="0" smtClean="0">
                <a:ea typeface="Calibri"/>
                <a:cs typeface="Times New Roman"/>
              </a:rPr>
              <a:t> </a:t>
            </a:r>
            <a:r>
              <a:rPr lang="en-US" sz="3400" dirty="0" err="1" smtClean="0">
                <a:ea typeface="Calibri"/>
                <a:cs typeface="Times New Roman"/>
              </a:rPr>
              <a:t>companiilor</a:t>
            </a:r>
            <a:r>
              <a:rPr lang="en-US" sz="3400" dirty="0" smtClean="0">
                <a:ea typeface="Calibri"/>
                <a:cs typeface="Times New Roman"/>
              </a:rPr>
              <a:t> </a:t>
            </a:r>
            <a:r>
              <a:rPr lang="en-US" sz="3400" dirty="0" err="1" smtClean="0">
                <a:ea typeface="Calibri"/>
                <a:cs typeface="Times New Roman"/>
              </a:rPr>
              <a:t>pe</a:t>
            </a:r>
            <a:r>
              <a:rPr lang="en-US" sz="3400" dirty="0" smtClean="0">
                <a:ea typeface="Calibri"/>
                <a:cs typeface="Times New Roman"/>
              </a:rPr>
              <a:t> care le </a:t>
            </a:r>
            <a:r>
              <a:rPr lang="en-US" sz="3400" dirty="0" err="1" smtClean="0">
                <a:ea typeface="Calibri"/>
                <a:cs typeface="Times New Roman"/>
              </a:rPr>
              <a:t>reprezentam</a:t>
            </a:r>
            <a:r>
              <a:rPr lang="en-US" sz="3400" dirty="0" smtClean="0">
                <a:ea typeface="Calibri"/>
                <a:cs typeface="Times New Roman"/>
              </a:rPr>
              <a:t>.</a:t>
            </a:r>
          </a:p>
          <a:p>
            <a:pPr marL="0" lvl="0">
              <a:lnSpc>
                <a:spcPct val="115000"/>
              </a:lnSpc>
              <a:spcBef>
                <a:spcPts val="0"/>
              </a:spcBef>
              <a:spcAft>
                <a:spcPts val="1000"/>
              </a:spcAft>
              <a:buNone/>
            </a:pPr>
            <a:endParaRPr lang="en-US" sz="3400" dirty="0" smtClean="0">
              <a:solidFill>
                <a:prstClr val="black"/>
              </a:solidFill>
              <a:ea typeface="Calibri"/>
              <a:cs typeface="Times New Roman"/>
            </a:endParaRPr>
          </a:p>
          <a:p>
            <a:pPr marL="0" lvl="0">
              <a:lnSpc>
                <a:spcPct val="115000"/>
              </a:lnSpc>
              <a:spcBef>
                <a:spcPts val="0"/>
              </a:spcBef>
              <a:spcAft>
                <a:spcPts val="1000"/>
              </a:spcAft>
            </a:pP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Multumim</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partenerilor</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nostri</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pentru</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suportul</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si</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deschiderea</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aratata</a:t>
            </a:r>
            <a:r>
              <a:rPr lang="en-US" sz="3400" dirty="0" smtClean="0">
                <a:solidFill>
                  <a:prstClr val="black"/>
                </a:solidFill>
                <a:ea typeface="Calibri"/>
                <a:cs typeface="Times New Roman"/>
              </a:rPr>
              <a:t> in </a:t>
            </a:r>
            <a:r>
              <a:rPr lang="en-US" sz="3400" dirty="0" err="1" smtClean="0">
                <a:solidFill>
                  <a:prstClr val="black"/>
                </a:solidFill>
                <a:ea typeface="Calibri"/>
                <a:cs typeface="Times New Roman"/>
              </a:rPr>
              <a:t>proiectele</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desfasurate</a:t>
            </a:r>
            <a:r>
              <a:rPr lang="en-US" sz="3400" dirty="0" smtClean="0">
                <a:solidFill>
                  <a:prstClr val="black"/>
                </a:solidFill>
                <a:ea typeface="Calibri"/>
                <a:cs typeface="Times New Roman"/>
              </a:rPr>
              <a:t> </a:t>
            </a:r>
            <a:r>
              <a:rPr lang="en-US" sz="3400" dirty="0" err="1" smtClean="0">
                <a:solidFill>
                  <a:prstClr val="black"/>
                </a:solidFill>
                <a:ea typeface="Calibri"/>
                <a:cs typeface="Times New Roman"/>
              </a:rPr>
              <a:t>pana</a:t>
            </a:r>
            <a:r>
              <a:rPr lang="en-US" sz="3400" dirty="0" smtClean="0">
                <a:solidFill>
                  <a:prstClr val="black"/>
                </a:solidFill>
                <a:ea typeface="Calibri"/>
                <a:cs typeface="Times New Roman"/>
              </a:rPr>
              <a:t> in </a:t>
            </a:r>
            <a:r>
              <a:rPr lang="en-US" sz="3400" dirty="0" err="1" smtClean="0">
                <a:solidFill>
                  <a:prstClr val="black"/>
                </a:solidFill>
                <a:ea typeface="Calibri"/>
                <a:cs typeface="Times New Roman"/>
              </a:rPr>
              <a:t>prezent</a:t>
            </a:r>
            <a:r>
              <a:rPr lang="en-US" sz="3400" dirty="0" smtClean="0">
                <a:solidFill>
                  <a:prstClr val="black"/>
                </a:solidFill>
                <a:ea typeface="Calibri"/>
                <a:cs typeface="Times New Roman"/>
              </a:rPr>
              <a:t>.</a:t>
            </a:r>
          </a:p>
          <a:p>
            <a:pPr marL="0" marR="0">
              <a:lnSpc>
                <a:spcPct val="115000"/>
              </a:lnSpc>
              <a:spcBef>
                <a:spcPts val="0"/>
              </a:spcBef>
              <a:spcAft>
                <a:spcPts val="1000"/>
              </a:spcAft>
            </a:pPr>
            <a:endParaRPr lang="en-US" sz="3400" dirty="0" smtClean="0">
              <a:ea typeface="Calibri"/>
              <a:cs typeface="Times New Roman"/>
            </a:endParaRPr>
          </a:p>
          <a:p>
            <a:pPr>
              <a:buNone/>
            </a:pPr>
            <a:r>
              <a:rPr lang="vi-VN" sz="3400" dirty="0" smtClean="0">
                <a:cs typeface="Arial" pitchFamily="34" charset="0"/>
              </a:rPr>
              <a:t/>
            </a:r>
            <a:br>
              <a:rPr lang="vi-VN" sz="3400" dirty="0" smtClean="0">
                <a:cs typeface="Arial" pitchFamily="34" charset="0"/>
              </a:rPr>
            </a:br>
            <a:r>
              <a:rPr lang="vi-VN" sz="3400" dirty="0" smtClean="0">
                <a:cs typeface="Arial" pitchFamily="34" charset="0"/>
              </a:rPr>
              <a:t> </a:t>
            </a:r>
          </a:p>
          <a:p>
            <a:endParaRPr lang="en-US" dirty="0"/>
          </a:p>
        </p:txBody>
      </p:sp>
      <p:sp>
        <p:nvSpPr>
          <p:cNvPr id="4" name="TextBox 3"/>
          <p:cNvSpPr txBox="1"/>
          <p:nvPr/>
        </p:nvSpPr>
        <p:spPr>
          <a:xfrm>
            <a:off x="1981200" y="716290"/>
            <a:ext cx="4885055" cy="523220"/>
          </a:xfrm>
          <a:prstGeom prst="rect">
            <a:avLst/>
          </a:prstGeom>
          <a:noFill/>
        </p:spPr>
        <p:txBody>
          <a:bodyPr wrap="none" rtlCol="0">
            <a:spAutoFit/>
          </a:bodyPr>
          <a:lstStyle/>
          <a:p>
            <a:r>
              <a:rPr lang="en-US" sz="2800" b="1" dirty="0" smtClean="0"/>
              <a:t>ARPIM – </a:t>
            </a:r>
            <a:r>
              <a:rPr lang="en-US" sz="2800" b="1" dirty="0" err="1" smtClean="0"/>
              <a:t>partener</a:t>
            </a:r>
            <a:r>
              <a:rPr lang="en-US" sz="2800" b="1" dirty="0" smtClean="0"/>
              <a:t> de </a:t>
            </a:r>
            <a:r>
              <a:rPr lang="en-US" sz="2800" b="1" dirty="0" err="1" smtClean="0"/>
              <a:t>incredere</a:t>
            </a:r>
            <a:r>
              <a:rPr lang="en-US" sz="2800" b="1" dirty="0" smtClean="0"/>
              <a:t> </a:t>
            </a:r>
            <a:endParaRPr lang="en-US" sz="2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ND.JPG"/>
          <p:cNvPicPr>
            <a:picLocks noGrp="1" noChangeAspect="1"/>
          </p:cNvPicPr>
          <p:nvPr>
            <p:ph idx="1"/>
          </p:nvPr>
        </p:nvPicPr>
        <p:blipFill>
          <a:blip r:embed="rId2"/>
          <a:stretch>
            <a:fillRect/>
          </a:stretch>
        </p:blipFill>
        <p:spPr>
          <a:xfrm>
            <a:off x="2507154" y="1127035"/>
            <a:ext cx="5078816" cy="2450164"/>
          </a:xfrm>
        </p:spPr>
      </p:pic>
      <p:pic>
        <p:nvPicPr>
          <p:cNvPr id="5" name="Picture 4" descr="images.jpg"/>
          <p:cNvPicPr>
            <a:picLocks noChangeAspect="1"/>
          </p:cNvPicPr>
          <p:nvPr/>
        </p:nvPicPr>
        <p:blipFill>
          <a:blip r:embed="rId3"/>
          <a:stretch>
            <a:fillRect/>
          </a:stretch>
        </p:blipFill>
        <p:spPr>
          <a:xfrm>
            <a:off x="4213187" y="3788338"/>
            <a:ext cx="2106592" cy="279186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3300" y="698500"/>
            <a:ext cx="7416800" cy="5427663"/>
          </a:xfrm>
        </p:spPr>
        <p:txBody>
          <a:bodyPr>
            <a:normAutofit fontScale="85000" lnSpcReduction="20000"/>
          </a:bodyPr>
          <a:lstStyle/>
          <a:p>
            <a:r>
              <a:rPr lang="it-IT" b="1" dirty="0" smtClean="0"/>
              <a:t>Asociatia Romana a Producatorilor Internationali de Medicamente (ARPIM)</a:t>
            </a:r>
            <a:r>
              <a:rPr lang="it-IT" dirty="0" smtClean="0"/>
              <a:t> a fost infiintata in anul 1995 la initiativa a cinci companii farmaceutice internationale, pentru a facilita accesul pacientilor romani la progresele industriei farmaceutice in materie de cercetare si dezvoltare de noi tratamente</a:t>
            </a:r>
          </a:p>
          <a:p>
            <a:endParaRPr lang="it-IT" dirty="0" smtClean="0"/>
          </a:p>
          <a:p>
            <a:r>
              <a:rPr lang="en-US" dirty="0" err="1" smtClean="0"/>
              <a:t>Astazi</a:t>
            </a:r>
            <a:r>
              <a:rPr lang="en-US" dirty="0" smtClean="0"/>
              <a:t> </a:t>
            </a:r>
            <a:r>
              <a:rPr lang="en-US" dirty="0" err="1" smtClean="0"/>
              <a:t>suntem</a:t>
            </a:r>
            <a:r>
              <a:rPr lang="en-US" dirty="0" smtClean="0"/>
              <a:t> </a:t>
            </a:r>
            <a:r>
              <a:rPr lang="en-US" dirty="0" err="1" smtClean="0"/>
              <a:t>organizatia</a:t>
            </a:r>
            <a:r>
              <a:rPr lang="en-US" dirty="0" smtClean="0"/>
              <a:t> care </a:t>
            </a:r>
            <a:r>
              <a:rPr lang="en-US" dirty="0" err="1" smtClean="0"/>
              <a:t>sustine</a:t>
            </a:r>
            <a:r>
              <a:rPr lang="en-US" dirty="0" smtClean="0"/>
              <a:t> </a:t>
            </a:r>
            <a:r>
              <a:rPr lang="en-US" dirty="0" err="1" smtClean="0"/>
              <a:t>obiectivele</a:t>
            </a:r>
            <a:r>
              <a:rPr lang="en-US" dirty="0" smtClean="0"/>
              <a:t> </a:t>
            </a:r>
            <a:r>
              <a:rPr lang="en-US" dirty="0" err="1" smtClean="0"/>
              <a:t>comune</a:t>
            </a:r>
            <a:r>
              <a:rPr lang="en-US" dirty="0" smtClean="0"/>
              <a:t> ale </a:t>
            </a:r>
            <a:r>
              <a:rPr lang="en-US" dirty="0" err="1" smtClean="0"/>
              <a:t>celor</a:t>
            </a:r>
            <a:r>
              <a:rPr lang="en-US" dirty="0" smtClean="0"/>
              <a:t> </a:t>
            </a:r>
            <a:r>
              <a:rPr lang="en-US" dirty="0" err="1" smtClean="0"/>
              <a:t>mai</a:t>
            </a:r>
            <a:r>
              <a:rPr lang="en-US" dirty="0" smtClean="0"/>
              <a:t> </a:t>
            </a:r>
            <a:r>
              <a:rPr lang="en-US" dirty="0" err="1" smtClean="0"/>
              <a:t>importante</a:t>
            </a:r>
            <a:r>
              <a:rPr lang="en-US" dirty="0" smtClean="0"/>
              <a:t> </a:t>
            </a:r>
            <a:r>
              <a:rPr lang="en-US" dirty="0" err="1" smtClean="0"/>
              <a:t>companii</a:t>
            </a:r>
            <a:r>
              <a:rPr lang="en-US" dirty="0" smtClean="0"/>
              <a:t> </a:t>
            </a:r>
            <a:r>
              <a:rPr lang="en-US" dirty="0" err="1" smtClean="0"/>
              <a:t>farmaceutice</a:t>
            </a:r>
            <a:r>
              <a:rPr lang="en-US" dirty="0" smtClean="0"/>
              <a:t> </a:t>
            </a:r>
            <a:r>
              <a:rPr lang="en-US" dirty="0" err="1" smtClean="0"/>
              <a:t>internationale</a:t>
            </a:r>
            <a:r>
              <a:rPr lang="en-US" dirty="0" smtClean="0"/>
              <a:t> </a:t>
            </a:r>
            <a:r>
              <a:rPr lang="en-US" dirty="0" err="1" smtClean="0"/>
              <a:t>producatoare</a:t>
            </a:r>
            <a:r>
              <a:rPr lang="en-US" dirty="0" smtClean="0"/>
              <a:t> de </a:t>
            </a:r>
            <a:r>
              <a:rPr lang="en-US" dirty="0" err="1" smtClean="0"/>
              <a:t>medicamente</a:t>
            </a:r>
            <a:r>
              <a:rPr lang="en-US" dirty="0" smtClean="0"/>
              <a:t> </a:t>
            </a:r>
            <a:r>
              <a:rPr lang="en-US" dirty="0" err="1" smtClean="0"/>
              <a:t>inovatoare</a:t>
            </a:r>
            <a:r>
              <a:rPr lang="en-US" dirty="0" smtClean="0"/>
              <a:t>, </a:t>
            </a:r>
            <a:r>
              <a:rPr lang="en-US" dirty="0" err="1" smtClean="0"/>
              <a:t>prezente</a:t>
            </a:r>
            <a:r>
              <a:rPr lang="en-US" dirty="0" smtClean="0"/>
              <a:t> in Romania. </a:t>
            </a:r>
            <a:r>
              <a:rPr lang="en-US" dirty="0" err="1" smtClean="0"/>
              <a:t>Acestea</a:t>
            </a:r>
            <a:r>
              <a:rPr lang="en-US" dirty="0" smtClean="0"/>
              <a:t> </a:t>
            </a:r>
            <a:r>
              <a:rPr lang="en-US" dirty="0" err="1" smtClean="0"/>
              <a:t>realizeaza</a:t>
            </a:r>
            <a:r>
              <a:rPr lang="en-US" dirty="0" smtClean="0"/>
              <a:t> </a:t>
            </a:r>
            <a:r>
              <a:rPr lang="en-US" dirty="0" err="1" smtClean="0"/>
              <a:t>impreuna</a:t>
            </a:r>
            <a:r>
              <a:rPr lang="en-US" dirty="0" smtClean="0"/>
              <a:t> 70% din </a:t>
            </a:r>
            <a:r>
              <a:rPr lang="en-US" dirty="0" err="1" smtClean="0"/>
              <a:t>volumul</a:t>
            </a:r>
            <a:r>
              <a:rPr lang="en-US" dirty="0" smtClean="0"/>
              <a:t> de </a:t>
            </a:r>
            <a:r>
              <a:rPr lang="en-US" dirty="0" err="1" smtClean="0"/>
              <a:t>afaceri</a:t>
            </a:r>
            <a:r>
              <a:rPr lang="en-US" dirty="0" smtClean="0"/>
              <a:t> al </a:t>
            </a:r>
            <a:r>
              <a:rPr lang="en-US" dirty="0" err="1" smtClean="0"/>
              <a:t>industriei</a:t>
            </a:r>
            <a:r>
              <a:rPr lang="en-US" dirty="0" smtClean="0"/>
              <a:t> </a:t>
            </a:r>
            <a:r>
              <a:rPr lang="en-US" dirty="0" err="1" smtClean="0"/>
              <a:t>farmaceutice</a:t>
            </a:r>
            <a:r>
              <a:rPr lang="en-US" dirty="0" smtClean="0"/>
              <a:t> </a:t>
            </a:r>
            <a:r>
              <a:rPr lang="en-US" dirty="0" err="1" smtClean="0"/>
              <a:t>romanesti</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b="1" dirty="0" smtClean="0"/>
              <a:t>                </a:t>
            </a:r>
            <a:r>
              <a:rPr lang="en-US" sz="2400" b="1" dirty="0" err="1" smtClean="0"/>
              <a:t>Grup</a:t>
            </a:r>
            <a:r>
              <a:rPr lang="en-US" sz="2400" b="1" dirty="0" smtClean="0"/>
              <a:t> de </a:t>
            </a:r>
            <a:r>
              <a:rPr lang="en-US" sz="2400" b="1" dirty="0" err="1" smtClean="0"/>
              <a:t>lucru</a:t>
            </a:r>
            <a:r>
              <a:rPr lang="en-US" sz="2400" b="1" dirty="0" smtClean="0"/>
              <a:t> OTC - </a:t>
            </a:r>
            <a:r>
              <a:rPr lang="en-US" sz="2400" b="1" dirty="0" err="1" smtClean="0"/>
              <a:t>creare</a:t>
            </a:r>
            <a:endParaRPr lang="en-US" sz="2400" b="1" dirty="0"/>
          </a:p>
        </p:txBody>
      </p:sp>
      <p:sp>
        <p:nvSpPr>
          <p:cNvPr id="3" name="Content Placeholder 2"/>
          <p:cNvSpPr>
            <a:spLocks noGrp="1"/>
          </p:cNvSpPr>
          <p:nvPr>
            <p:ph idx="1"/>
          </p:nvPr>
        </p:nvSpPr>
        <p:spPr>
          <a:xfrm>
            <a:off x="914401" y="1417638"/>
            <a:ext cx="5613722" cy="4708525"/>
          </a:xfrm>
        </p:spPr>
        <p:txBody>
          <a:bodyPr>
            <a:normAutofit/>
          </a:bodyPr>
          <a:lstStyle/>
          <a:p>
            <a:pPr>
              <a:buNone/>
            </a:pPr>
            <a:endParaRPr lang="en-US" sz="2000" dirty="0" smtClean="0"/>
          </a:p>
          <a:p>
            <a:r>
              <a:rPr lang="en-US" sz="2000" dirty="0" smtClean="0"/>
              <a:t>2011- </a:t>
            </a:r>
            <a:r>
              <a:rPr lang="en-US" sz="2000" dirty="0" err="1" smtClean="0"/>
              <a:t>grup</a:t>
            </a:r>
            <a:r>
              <a:rPr lang="en-US" sz="2000" dirty="0" smtClean="0"/>
              <a:t> de </a:t>
            </a:r>
            <a:r>
              <a:rPr lang="en-US" sz="2000" dirty="0" err="1" smtClean="0"/>
              <a:t>lucru</a:t>
            </a:r>
            <a:r>
              <a:rPr lang="en-US" sz="2000" dirty="0" smtClean="0"/>
              <a:t> ad-hoc, </a:t>
            </a:r>
            <a:r>
              <a:rPr lang="en-US" sz="2000" dirty="0" err="1" smtClean="0"/>
              <a:t>organizat</a:t>
            </a:r>
            <a:r>
              <a:rPr lang="en-US" sz="2000" dirty="0" smtClean="0"/>
              <a:t> de ANMDM in </a:t>
            </a:r>
            <a:r>
              <a:rPr lang="en-US" sz="2000" dirty="0" err="1" smtClean="0"/>
              <a:t>colaborare</a:t>
            </a:r>
            <a:r>
              <a:rPr lang="en-US" sz="2000" dirty="0" smtClean="0"/>
              <a:t> cu ARPIM, APMGR, </a:t>
            </a:r>
            <a:r>
              <a:rPr lang="en-US" sz="2000" dirty="0" err="1" smtClean="0"/>
              <a:t>pentru</a:t>
            </a:r>
            <a:r>
              <a:rPr lang="en-US" sz="2000" dirty="0" smtClean="0"/>
              <a:t> a </a:t>
            </a:r>
            <a:r>
              <a:rPr lang="en-US" sz="2000" dirty="0" err="1" smtClean="0"/>
              <a:t>lucra</a:t>
            </a:r>
            <a:r>
              <a:rPr lang="en-US" sz="2000" dirty="0" smtClean="0"/>
              <a:t> la </a:t>
            </a:r>
            <a:r>
              <a:rPr lang="en-US" sz="2000" dirty="0" err="1" smtClean="0"/>
              <a:t>revizuirea</a:t>
            </a:r>
            <a:r>
              <a:rPr lang="en-US" sz="2000" dirty="0" smtClean="0"/>
              <a:t> </a:t>
            </a:r>
            <a:r>
              <a:rPr lang="en-US" sz="2000" i="1" dirty="0" smtClean="0"/>
              <a:t>HCS 20/30.09.2010 - </a:t>
            </a:r>
            <a:r>
              <a:rPr lang="en-US" sz="2000" i="1" dirty="0" err="1" smtClean="0"/>
              <a:t>Ghidul</a:t>
            </a:r>
            <a:r>
              <a:rPr lang="en-US" sz="2000" i="1" dirty="0" smtClean="0"/>
              <a:t> </a:t>
            </a:r>
            <a:r>
              <a:rPr lang="en-US" sz="2000" i="1" dirty="0" err="1" smtClean="0"/>
              <a:t>pentru</a:t>
            </a:r>
            <a:r>
              <a:rPr lang="en-US" sz="2000" i="1" dirty="0" smtClean="0"/>
              <a:t> </a:t>
            </a:r>
            <a:r>
              <a:rPr lang="en-US" sz="2000" i="1" dirty="0" err="1" smtClean="0"/>
              <a:t>evaluarea</a:t>
            </a:r>
            <a:r>
              <a:rPr lang="en-US" sz="2000" i="1" dirty="0" smtClean="0"/>
              <a:t> </a:t>
            </a:r>
            <a:r>
              <a:rPr lang="en-US" sz="2000" i="1" dirty="0" err="1" smtClean="0"/>
              <a:t>publicităţii</a:t>
            </a:r>
            <a:r>
              <a:rPr lang="en-US" sz="2000" i="1" dirty="0" smtClean="0"/>
              <a:t> </a:t>
            </a:r>
            <a:r>
              <a:rPr lang="en-US" sz="2000" i="1" dirty="0" err="1" smtClean="0"/>
              <a:t>medicamentelor</a:t>
            </a:r>
            <a:r>
              <a:rPr lang="en-US" sz="2000" i="1" dirty="0" smtClean="0"/>
              <a:t> de </a:t>
            </a:r>
            <a:r>
              <a:rPr lang="en-US" sz="2000" i="1" dirty="0" err="1" smtClean="0"/>
              <a:t>uz</a:t>
            </a:r>
            <a:r>
              <a:rPr lang="en-US" sz="2000" i="1" dirty="0" smtClean="0"/>
              <a:t> </a:t>
            </a:r>
            <a:r>
              <a:rPr lang="en-US" sz="2000" i="1" dirty="0" err="1" smtClean="0"/>
              <a:t>uman</a:t>
            </a:r>
            <a:r>
              <a:rPr lang="en-US" sz="2000" i="1" dirty="0" smtClean="0"/>
              <a:t> </a:t>
            </a:r>
          </a:p>
          <a:p>
            <a:pPr>
              <a:buNone/>
            </a:pPr>
            <a:endParaRPr lang="en-US" sz="2000" i="1" dirty="0" smtClean="0"/>
          </a:p>
          <a:p>
            <a:r>
              <a:rPr lang="en-US" sz="2000" dirty="0" smtClean="0"/>
              <a:t>2012 – </a:t>
            </a:r>
            <a:r>
              <a:rPr lang="en-US" sz="2000" dirty="0" err="1" smtClean="0"/>
              <a:t>constituirea</a:t>
            </a:r>
            <a:r>
              <a:rPr lang="en-US" sz="2000" dirty="0" smtClean="0"/>
              <a:t> </a:t>
            </a:r>
            <a:r>
              <a:rPr lang="en-US" sz="2000" dirty="0" err="1" smtClean="0"/>
              <a:t>grupului</a:t>
            </a:r>
            <a:r>
              <a:rPr lang="en-US" sz="2000" dirty="0" smtClean="0"/>
              <a:t> de </a:t>
            </a:r>
            <a:r>
              <a:rPr lang="en-US" sz="2000" dirty="0" err="1" smtClean="0"/>
              <a:t>lucru</a:t>
            </a:r>
            <a:r>
              <a:rPr lang="en-US" sz="2000" dirty="0" smtClean="0"/>
              <a:t> OTC – ARPIM</a:t>
            </a:r>
          </a:p>
          <a:p>
            <a:r>
              <a:rPr lang="en-US" sz="2000" dirty="0" smtClean="0"/>
              <a:t> </a:t>
            </a:r>
            <a:r>
              <a:rPr lang="en-US" sz="2000" dirty="0" err="1" smtClean="0"/>
              <a:t>grupul</a:t>
            </a:r>
            <a:r>
              <a:rPr lang="en-US" sz="2000" dirty="0" smtClean="0"/>
              <a:t> s-a </a:t>
            </a:r>
            <a:r>
              <a:rPr lang="en-US" sz="2000" dirty="0" err="1" smtClean="0"/>
              <a:t>constituit</a:t>
            </a:r>
            <a:r>
              <a:rPr lang="en-US" sz="2000" dirty="0" smtClean="0"/>
              <a:t> din </a:t>
            </a:r>
            <a:r>
              <a:rPr lang="en-US" sz="2000" dirty="0" err="1" smtClean="0"/>
              <a:t>dorinta</a:t>
            </a:r>
            <a:r>
              <a:rPr lang="en-US" sz="2000" dirty="0" smtClean="0"/>
              <a:t> de a </a:t>
            </a:r>
            <a:r>
              <a:rPr lang="en-US" sz="2000" dirty="0" err="1" smtClean="0"/>
              <a:t>fi</a:t>
            </a:r>
            <a:r>
              <a:rPr lang="en-US" sz="2000" dirty="0" smtClean="0"/>
              <a:t> in </a:t>
            </a:r>
            <a:r>
              <a:rPr lang="en-US" sz="2000" dirty="0" err="1" smtClean="0"/>
              <a:t>permanenta</a:t>
            </a:r>
            <a:r>
              <a:rPr lang="en-US" sz="2000" dirty="0" smtClean="0"/>
              <a:t> </a:t>
            </a:r>
            <a:r>
              <a:rPr lang="en-US" sz="2000" dirty="0" err="1" smtClean="0"/>
              <a:t>aliniati</a:t>
            </a:r>
            <a:r>
              <a:rPr lang="en-US" sz="2000" dirty="0" smtClean="0"/>
              <a:t> la </a:t>
            </a:r>
            <a:r>
              <a:rPr lang="en-US" sz="2000" dirty="0" err="1" smtClean="0"/>
              <a:t>reglementarile</a:t>
            </a:r>
            <a:r>
              <a:rPr lang="en-US" sz="2000" dirty="0" smtClean="0"/>
              <a:t> </a:t>
            </a:r>
            <a:r>
              <a:rPr lang="en-US" sz="2000" dirty="0" err="1" smtClean="0"/>
              <a:t>internationale</a:t>
            </a:r>
            <a:r>
              <a:rPr lang="en-US" sz="2000" dirty="0" smtClean="0"/>
              <a:t>, cu </a:t>
            </a:r>
            <a:r>
              <a:rPr lang="en-US" sz="2000" dirty="0" err="1" smtClean="0"/>
              <a:t>ajutorul</a:t>
            </a:r>
            <a:r>
              <a:rPr lang="en-US" sz="2000" dirty="0" smtClean="0"/>
              <a:t> </a:t>
            </a:r>
            <a:r>
              <a:rPr lang="en-US" sz="2000" dirty="0" err="1" smtClean="0"/>
              <a:t>expertizei</a:t>
            </a:r>
            <a:r>
              <a:rPr lang="en-US" sz="2000" dirty="0" smtClean="0"/>
              <a:t> </a:t>
            </a:r>
            <a:r>
              <a:rPr lang="en-US" sz="2000" dirty="0" err="1" smtClean="0"/>
              <a:t>membrilor</a:t>
            </a:r>
            <a:r>
              <a:rPr lang="en-US" sz="2000" dirty="0" smtClean="0"/>
              <a:t> </a:t>
            </a:r>
            <a:r>
              <a:rPr lang="en-US" sz="2000" dirty="0" err="1" smtClean="0"/>
              <a:t>asociatiei</a:t>
            </a:r>
            <a:endParaRPr lang="en-US" sz="2000" dirty="0" smtClean="0"/>
          </a:p>
          <a:p>
            <a:endParaRPr lang="en-US" sz="2000" dirty="0" smtClean="0"/>
          </a:p>
          <a:p>
            <a:endParaRPr lang="en-US" sz="2000" dirty="0"/>
          </a:p>
        </p:txBody>
      </p:sp>
      <p:pic>
        <p:nvPicPr>
          <p:cNvPr id="5" name="Picture 4" descr="Prezentare 1.JPG"/>
          <p:cNvPicPr>
            <a:picLocks noChangeAspect="1"/>
          </p:cNvPicPr>
          <p:nvPr/>
        </p:nvPicPr>
        <p:blipFill>
          <a:blip r:embed="rId2"/>
          <a:stretch>
            <a:fillRect/>
          </a:stretch>
        </p:blipFill>
        <p:spPr>
          <a:xfrm>
            <a:off x="6763715" y="1278742"/>
            <a:ext cx="2380285" cy="219971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0704"/>
          </a:xfrm>
        </p:spPr>
        <p:txBody>
          <a:bodyPr>
            <a:normAutofit/>
          </a:bodyPr>
          <a:lstStyle/>
          <a:p>
            <a:pPr algn="l"/>
            <a:r>
              <a:rPr lang="en-US" sz="2400" b="1" dirty="0" smtClean="0"/>
              <a:t>                </a:t>
            </a:r>
            <a:r>
              <a:rPr lang="en-US" sz="2400" b="1" dirty="0" err="1" smtClean="0"/>
              <a:t>Grup</a:t>
            </a:r>
            <a:r>
              <a:rPr lang="en-US" sz="2400" b="1" dirty="0" smtClean="0"/>
              <a:t> de </a:t>
            </a:r>
            <a:r>
              <a:rPr lang="en-US" sz="2400" b="1" dirty="0" err="1" smtClean="0"/>
              <a:t>lucru</a:t>
            </a:r>
            <a:r>
              <a:rPr lang="en-US" sz="2400" b="1" smtClean="0"/>
              <a:t> </a:t>
            </a:r>
            <a:r>
              <a:rPr lang="en-US" sz="2400" b="1" smtClean="0"/>
              <a:t> </a:t>
            </a:r>
            <a:r>
              <a:rPr lang="en-US" sz="2400" b="1" dirty="0" smtClean="0"/>
              <a:t>–  </a:t>
            </a:r>
            <a:r>
              <a:rPr lang="en-US" sz="2400" b="1" dirty="0" err="1" smtClean="0"/>
              <a:t>obiective</a:t>
            </a:r>
            <a:r>
              <a:rPr lang="en-US" sz="2400" b="1" dirty="0" smtClean="0"/>
              <a:t> </a:t>
            </a:r>
            <a:r>
              <a:rPr lang="en-US" sz="2400" b="1" dirty="0" err="1" smtClean="0"/>
              <a:t>si</a:t>
            </a:r>
            <a:r>
              <a:rPr lang="en-US" sz="2400" b="1" dirty="0" smtClean="0"/>
              <a:t> </a:t>
            </a:r>
            <a:r>
              <a:rPr lang="en-US" sz="2400" b="1" dirty="0" err="1" smtClean="0"/>
              <a:t>activitate</a:t>
            </a:r>
            <a:endParaRPr lang="en-US" sz="2400" b="1" dirty="0"/>
          </a:p>
        </p:txBody>
      </p:sp>
      <p:sp>
        <p:nvSpPr>
          <p:cNvPr id="3" name="Content Placeholder 2"/>
          <p:cNvSpPr>
            <a:spLocks noGrp="1"/>
          </p:cNvSpPr>
          <p:nvPr>
            <p:ph idx="1"/>
          </p:nvPr>
        </p:nvSpPr>
        <p:spPr>
          <a:xfrm>
            <a:off x="3113591" y="1076446"/>
            <a:ext cx="5833640" cy="5602146"/>
          </a:xfrm>
        </p:spPr>
        <p:txBody>
          <a:bodyPr>
            <a:normAutofit fontScale="70000" lnSpcReduction="20000"/>
          </a:bodyPr>
          <a:lstStyle/>
          <a:p>
            <a:pPr>
              <a:lnSpc>
                <a:spcPct val="120000"/>
              </a:lnSpc>
              <a:buNone/>
            </a:pPr>
            <a:endParaRPr lang="en-US" sz="2600" dirty="0" smtClean="0"/>
          </a:p>
          <a:p>
            <a:pPr>
              <a:lnSpc>
                <a:spcPct val="120000"/>
              </a:lnSpc>
              <a:buFontTx/>
              <a:buChar char="-"/>
            </a:pPr>
            <a:r>
              <a:rPr lang="en-US" sz="2600" dirty="0" err="1" smtClean="0"/>
              <a:t>grupul</a:t>
            </a:r>
            <a:r>
              <a:rPr lang="en-US" sz="2600" dirty="0" smtClean="0"/>
              <a:t> de </a:t>
            </a:r>
            <a:r>
              <a:rPr lang="en-US" sz="2600" dirty="0" err="1" smtClean="0"/>
              <a:t>lucru</a:t>
            </a:r>
            <a:r>
              <a:rPr lang="en-US" sz="2600" dirty="0" smtClean="0"/>
              <a:t> are </a:t>
            </a:r>
            <a:r>
              <a:rPr lang="en-US" sz="2600" dirty="0" err="1" smtClean="0"/>
              <a:t>menirea</a:t>
            </a:r>
            <a:r>
              <a:rPr lang="en-US" sz="2600" dirty="0" smtClean="0"/>
              <a:t> de a </a:t>
            </a:r>
            <a:r>
              <a:rPr lang="en-US" sz="2600" dirty="0" err="1" smtClean="0"/>
              <a:t>consilia</a:t>
            </a:r>
            <a:r>
              <a:rPr lang="en-US" sz="2600" dirty="0" smtClean="0"/>
              <a:t> </a:t>
            </a:r>
            <a:r>
              <a:rPr lang="en-US" sz="2600" dirty="0" err="1" smtClean="0"/>
              <a:t>si</a:t>
            </a:r>
            <a:r>
              <a:rPr lang="en-US" sz="2600" dirty="0" smtClean="0"/>
              <a:t> a </a:t>
            </a:r>
            <a:r>
              <a:rPr lang="en-US" sz="2600" dirty="0" err="1" smtClean="0"/>
              <a:t>asista</a:t>
            </a:r>
            <a:r>
              <a:rPr lang="en-US" sz="2600" dirty="0" smtClean="0"/>
              <a:t> </a:t>
            </a:r>
            <a:r>
              <a:rPr lang="en-US" sz="2600" dirty="0" err="1" smtClean="0"/>
              <a:t>Consiliul</a:t>
            </a:r>
            <a:r>
              <a:rPr lang="en-US" sz="2600" dirty="0" smtClean="0"/>
              <a:t> Director al ARPIM in </a:t>
            </a:r>
            <a:r>
              <a:rPr lang="en-US" sz="2600" dirty="0" err="1" smtClean="0"/>
              <a:t>luarea</a:t>
            </a:r>
            <a:r>
              <a:rPr lang="en-US" sz="2600" dirty="0" smtClean="0"/>
              <a:t> </a:t>
            </a:r>
            <a:r>
              <a:rPr lang="en-US" sz="2600" dirty="0" err="1" smtClean="0"/>
              <a:t>deciziilor</a:t>
            </a:r>
            <a:r>
              <a:rPr lang="en-US" sz="2600" dirty="0" smtClean="0"/>
              <a:t>, </a:t>
            </a:r>
            <a:r>
              <a:rPr lang="en-US" sz="2600" dirty="0" err="1" smtClean="0"/>
              <a:t>precum</a:t>
            </a:r>
            <a:r>
              <a:rPr lang="en-US" sz="2600" dirty="0" smtClean="0"/>
              <a:t> </a:t>
            </a:r>
            <a:r>
              <a:rPr lang="en-US" sz="2600" dirty="0" err="1" smtClean="0"/>
              <a:t>si</a:t>
            </a:r>
            <a:r>
              <a:rPr lang="en-US" sz="2600" dirty="0" smtClean="0"/>
              <a:t> de a </a:t>
            </a:r>
            <a:r>
              <a:rPr lang="en-US" sz="2600" dirty="0" err="1" smtClean="0"/>
              <a:t>propune</a:t>
            </a:r>
            <a:r>
              <a:rPr lang="en-US" sz="2600" dirty="0" smtClean="0"/>
              <a:t> </a:t>
            </a:r>
            <a:r>
              <a:rPr lang="en-US" sz="2600" dirty="0" err="1" smtClean="0"/>
              <a:t>autoritatilor</a:t>
            </a:r>
            <a:r>
              <a:rPr lang="en-US" sz="2600" dirty="0" smtClean="0"/>
              <a:t> </a:t>
            </a:r>
            <a:r>
              <a:rPr lang="en-US" sz="2600" dirty="0" err="1" smtClean="0"/>
              <a:t>romane</a:t>
            </a:r>
            <a:r>
              <a:rPr lang="en-US" sz="2600" dirty="0" smtClean="0"/>
              <a:t> </a:t>
            </a:r>
            <a:r>
              <a:rPr lang="en-US" sz="2600" dirty="0" err="1" smtClean="0"/>
              <a:t>solutii</a:t>
            </a:r>
            <a:r>
              <a:rPr lang="en-US" sz="2600" dirty="0" smtClean="0"/>
              <a:t> </a:t>
            </a:r>
            <a:r>
              <a:rPr lang="en-US" sz="2600" dirty="0" err="1" smtClean="0"/>
              <a:t>viabile</a:t>
            </a:r>
            <a:r>
              <a:rPr lang="en-US" sz="2600" dirty="0" smtClean="0"/>
              <a:t>, </a:t>
            </a:r>
            <a:r>
              <a:rPr lang="en-US" sz="2600" dirty="0" err="1" smtClean="0"/>
              <a:t>adaptate</a:t>
            </a:r>
            <a:r>
              <a:rPr lang="en-US" sz="2600" dirty="0" smtClean="0"/>
              <a:t> </a:t>
            </a:r>
            <a:r>
              <a:rPr lang="en-US" sz="2600" dirty="0" err="1" smtClean="0"/>
              <a:t>contextului</a:t>
            </a:r>
            <a:r>
              <a:rPr lang="en-US" sz="2600" dirty="0" smtClean="0"/>
              <a:t> economic national, la </a:t>
            </a:r>
            <a:r>
              <a:rPr lang="en-US" sz="2600" dirty="0" err="1" smtClean="0"/>
              <a:t>unele</a:t>
            </a:r>
            <a:r>
              <a:rPr lang="en-US" sz="2600" dirty="0" smtClean="0"/>
              <a:t> </a:t>
            </a:r>
            <a:r>
              <a:rPr lang="en-US" sz="2600" dirty="0" err="1" smtClean="0"/>
              <a:t>probleme</a:t>
            </a:r>
            <a:r>
              <a:rPr lang="en-US" sz="2600" dirty="0" smtClean="0"/>
              <a:t> ale </a:t>
            </a:r>
            <a:r>
              <a:rPr lang="en-US" sz="2600" dirty="0" err="1" smtClean="0"/>
              <a:t>industrei</a:t>
            </a:r>
            <a:r>
              <a:rPr lang="en-US" sz="2600" dirty="0" smtClean="0"/>
              <a:t> </a:t>
            </a:r>
            <a:r>
              <a:rPr lang="en-US" sz="2600" dirty="0" err="1" smtClean="0"/>
              <a:t>farmaceutice</a:t>
            </a:r>
            <a:r>
              <a:rPr lang="en-US" sz="2600" dirty="0" smtClean="0"/>
              <a:t>. </a:t>
            </a:r>
          </a:p>
          <a:p>
            <a:pPr>
              <a:lnSpc>
                <a:spcPct val="120000"/>
              </a:lnSpc>
              <a:buFontTx/>
              <a:buChar char="-"/>
            </a:pPr>
            <a:endParaRPr lang="en-US" sz="2600" dirty="0" smtClean="0"/>
          </a:p>
          <a:p>
            <a:pPr>
              <a:lnSpc>
                <a:spcPct val="120000"/>
              </a:lnSpc>
              <a:buFontTx/>
              <a:buChar char="-"/>
            </a:pPr>
            <a:r>
              <a:rPr lang="en-US" sz="2600" dirty="0" smtClean="0"/>
              <a:t>- aria de </a:t>
            </a:r>
            <a:r>
              <a:rPr lang="en-US" sz="2600" dirty="0" err="1" smtClean="0"/>
              <a:t>activitate</a:t>
            </a:r>
            <a:r>
              <a:rPr lang="en-US" sz="2600" dirty="0" smtClean="0"/>
              <a:t> a OTC WG </a:t>
            </a:r>
            <a:r>
              <a:rPr lang="en-US" sz="2600" dirty="0" err="1" smtClean="0"/>
              <a:t>acopera</a:t>
            </a:r>
            <a:r>
              <a:rPr lang="en-US" sz="2600" dirty="0" smtClean="0"/>
              <a:t> </a:t>
            </a:r>
            <a:r>
              <a:rPr lang="en-US" sz="2600" dirty="0" err="1" smtClean="0"/>
              <a:t>atat</a:t>
            </a:r>
            <a:r>
              <a:rPr lang="en-US" sz="2600" dirty="0" smtClean="0"/>
              <a:t> </a:t>
            </a:r>
            <a:r>
              <a:rPr lang="en-US" sz="2600" dirty="0" err="1" smtClean="0"/>
              <a:t>piata</a:t>
            </a:r>
            <a:r>
              <a:rPr lang="en-US" sz="2600" dirty="0" smtClean="0"/>
              <a:t> </a:t>
            </a:r>
            <a:r>
              <a:rPr lang="en-US" sz="2600" dirty="0" err="1" smtClean="0"/>
              <a:t>medicamentelor</a:t>
            </a:r>
            <a:r>
              <a:rPr lang="en-US" sz="2600" dirty="0" smtClean="0"/>
              <a:t> OTC cat </a:t>
            </a:r>
            <a:r>
              <a:rPr lang="en-US" sz="2600" dirty="0" err="1" smtClean="0"/>
              <a:t>si</a:t>
            </a:r>
            <a:r>
              <a:rPr lang="en-US" sz="2600" dirty="0" smtClean="0"/>
              <a:t> </a:t>
            </a:r>
            <a:r>
              <a:rPr lang="en-US" sz="2600" dirty="0" err="1" smtClean="0"/>
              <a:t>suplimentele</a:t>
            </a:r>
            <a:r>
              <a:rPr lang="en-US" sz="2600" dirty="0" smtClean="0"/>
              <a:t> </a:t>
            </a:r>
            <a:r>
              <a:rPr lang="en-US" sz="2600" dirty="0" err="1" smtClean="0"/>
              <a:t>alimentare</a:t>
            </a:r>
            <a:r>
              <a:rPr lang="en-US" sz="2600" dirty="0" smtClean="0"/>
              <a:t> </a:t>
            </a:r>
            <a:r>
              <a:rPr lang="en-US" sz="2600" dirty="0" err="1" smtClean="0"/>
              <a:t>si</a:t>
            </a:r>
            <a:r>
              <a:rPr lang="en-US" sz="2600" dirty="0" smtClean="0"/>
              <a:t> </a:t>
            </a:r>
            <a:r>
              <a:rPr lang="en-US" sz="2600" dirty="0" err="1" smtClean="0"/>
              <a:t>produsele</a:t>
            </a:r>
            <a:r>
              <a:rPr lang="en-US" sz="2600" dirty="0" smtClean="0"/>
              <a:t> </a:t>
            </a:r>
            <a:r>
              <a:rPr lang="en-US" sz="2600" dirty="0" err="1" smtClean="0"/>
              <a:t>cosmetice</a:t>
            </a:r>
            <a:r>
              <a:rPr lang="en-US" sz="2600" dirty="0" smtClean="0"/>
              <a:t>.</a:t>
            </a:r>
          </a:p>
          <a:p>
            <a:pPr>
              <a:lnSpc>
                <a:spcPct val="120000"/>
              </a:lnSpc>
              <a:buFontTx/>
              <a:buChar char="-"/>
            </a:pPr>
            <a:endParaRPr lang="en-US" sz="2600" dirty="0" smtClean="0"/>
          </a:p>
          <a:p>
            <a:pPr>
              <a:lnSpc>
                <a:spcPct val="120000"/>
              </a:lnSpc>
              <a:buNone/>
            </a:pPr>
            <a:r>
              <a:rPr lang="it-IT" sz="2600" dirty="0" smtClean="0"/>
              <a:t> -    un partener de incredere al autoritatilor din domeniul sanatatii si al comunitatii medicale, contribuind activ alaturi de acestia la facilitarea accesului pacientilor in timp util la informatii medicale actuale si de calitate, </a:t>
            </a:r>
            <a:r>
              <a:rPr lang="en-US" sz="2600" dirty="0" err="1" smtClean="0"/>
              <a:t>incurajand</a:t>
            </a:r>
            <a:r>
              <a:rPr lang="en-US" sz="2600" dirty="0" smtClean="0"/>
              <a:t> in </a:t>
            </a:r>
            <a:r>
              <a:rPr lang="en-US" sz="2600" dirty="0" err="1" smtClean="0"/>
              <a:t>acelasi</a:t>
            </a:r>
            <a:r>
              <a:rPr lang="en-US" sz="2600" dirty="0" smtClean="0"/>
              <a:t> </a:t>
            </a:r>
            <a:r>
              <a:rPr lang="en-US" sz="2600" dirty="0" err="1" smtClean="0"/>
              <a:t>timp</a:t>
            </a:r>
            <a:r>
              <a:rPr lang="en-US" sz="2600" dirty="0" smtClean="0"/>
              <a:t> o </a:t>
            </a:r>
            <a:r>
              <a:rPr lang="en-US" sz="2600" dirty="0" err="1" smtClean="0"/>
              <a:t>competitie</a:t>
            </a:r>
            <a:r>
              <a:rPr lang="en-US" sz="2600" dirty="0" smtClean="0"/>
              <a:t> </a:t>
            </a:r>
            <a:r>
              <a:rPr lang="en-US" sz="2600" dirty="0" err="1" smtClean="0"/>
              <a:t>etica</a:t>
            </a:r>
            <a:r>
              <a:rPr lang="en-US" sz="2600" dirty="0" smtClean="0"/>
              <a:t> </a:t>
            </a:r>
            <a:r>
              <a:rPr lang="en-US" sz="2600" dirty="0" err="1" smtClean="0"/>
              <a:t>si</a:t>
            </a:r>
            <a:r>
              <a:rPr lang="en-US" sz="2600" dirty="0" smtClean="0"/>
              <a:t> o </a:t>
            </a:r>
            <a:r>
              <a:rPr lang="en-US" sz="2600" dirty="0" err="1" smtClean="0"/>
              <a:t>promovare</a:t>
            </a:r>
            <a:r>
              <a:rPr lang="en-US" sz="2600" dirty="0" smtClean="0"/>
              <a:t> </a:t>
            </a:r>
            <a:r>
              <a:rPr lang="en-US" sz="2600" dirty="0" err="1" smtClean="0"/>
              <a:t>corecta</a:t>
            </a:r>
            <a:r>
              <a:rPr lang="en-US" sz="2600" dirty="0" smtClean="0"/>
              <a:t>, </a:t>
            </a:r>
            <a:r>
              <a:rPr lang="en-US" sz="2600" dirty="0" err="1" smtClean="0"/>
              <a:t>orientata</a:t>
            </a:r>
            <a:r>
              <a:rPr lang="en-US" sz="2600" dirty="0" smtClean="0"/>
              <a:t> </a:t>
            </a:r>
            <a:r>
              <a:rPr lang="en-US" sz="2600" dirty="0" err="1" smtClean="0"/>
              <a:t>spre</a:t>
            </a:r>
            <a:r>
              <a:rPr lang="en-US" sz="2600" dirty="0" smtClean="0"/>
              <a:t> o </a:t>
            </a:r>
            <a:r>
              <a:rPr lang="en-US" sz="2600" dirty="0" err="1" smtClean="0"/>
              <a:t>piata</a:t>
            </a:r>
            <a:r>
              <a:rPr lang="en-US" sz="2600" dirty="0" smtClean="0"/>
              <a:t> </a:t>
            </a:r>
            <a:r>
              <a:rPr lang="en-US" sz="2600" dirty="0" err="1" smtClean="0"/>
              <a:t>deschisa</a:t>
            </a:r>
            <a:r>
              <a:rPr lang="en-US" sz="2600" dirty="0" smtClean="0"/>
              <a:t>.</a:t>
            </a:r>
          </a:p>
          <a:p>
            <a:pPr>
              <a:lnSpc>
                <a:spcPct val="120000"/>
              </a:lnSpc>
              <a:buNone/>
            </a:pPr>
            <a:endParaRPr lang="en-US" sz="2600" dirty="0" smtClean="0"/>
          </a:p>
          <a:p>
            <a:endParaRPr lang="en-US" sz="2000" dirty="0"/>
          </a:p>
        </p:txBody>
      </p:sp>
      <p:pic>
        <p:nvPicPr>
          <p:cNvPr id="6" name="Picture 5" descr="prezentare 2.JPG"/>
          <p:cNvPicPr>
            <a:picLocks noChangeAspect="1"/>
          </p:cNvPicPr>
          <p:nvPr/>
        </p:nvPicPr>
        <p:blipFill>
          <a:blip r:embed="rId2"/>
          <a:stretch>
            <a:fillRect/>
          </a:stretch>
        </p:blipFill>
        <p:spPr>
          <a:xfrm>
            <a:off x="671334" y="1556534"/>
            <a:ext cx="2592728" cy="255424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prstClr val="black"/>
                </a:solidFill>
              </a:rPr>
              <a:t> </a:t>
            </a:r>
            <a:r>
              <a:rPr lang="en-US" sz="2400" b="1" dirty="0" err="1" smtClean="0">
                <a:solidFill>
                  <a:prstClr val="black"/>
                </a:solidFill>
              </a:rPr>
              <a:t>Grup</a:t>
            </a:r>
            <a:r>
              <a:rPr lang="en-US" sz="2400" b="1" dirty="0" smtClean="0">
                <a:solidFill>
                  <a:prstClr val="black"/>
                </a:solidFill>
              </a:rPr>
              <a:t> de </a:t>
            </a:r>
            <a:r>
              <a:rPr lang="en-US" sz="2400" b="1" dirty="0" err="1" smtClean="0">
                <a:solidFill>
                  <a:prstClr val="black"/>
                </a:solidFill>
              </a:rPr>
              <a:t>lucru</a:t>
            </a:r>
            <a:r>
              <a:rPr lang="en-US" sz="2400" b="1" dirty="0" smtClean="0">
                <a:solidFill>
                  <a:prstClr val="black"/>
                </a:solidFill>
              </a:rPr>
              <a:t> OTC – </a:t>
            </a:r>
            <a:r>
              <a:rPr lang="en-US" sz="2400" b="1" dirty="0" err="1" smtClean="0">
                <a:solidFill>
                  <a:prstClr val="black"/>
                </a:solidFill>
              </a:rPr>
              <a:t>obiective</a:t>
            </a:r>
            <a:endParaRPr lang="en-US" dirty="0"/>
          </a:p>
        </p:txBody>
      </p:sp>
      <p:pic>
        <p:nvPicPr>
          <p:cNvPr id="5" name="Content Placeholder 4" descr="prezentare 3.JPG"/>
          <p:cNvPicPr>
            <a:picLocks noGrp="1" noChangeAspect="1"/>
          </p:cNvPicPr>
          <p:nvPr>
            <p:ph idx="1"/>
          </p:nvPr>
        </p:nvPicPr>
        <p:blipFill>
          <a:blip r:embed="rId2"/>
          <a:stretch>
            <a:fillRect/>
          </a:stretch>
        </p:blipFill>
        <p:spPr>
          <a:xfrm>
            <a:off x="5888243" y="4062905"/>
            <a:ext cx="3255757" cy="2795095"/>
          </a:xfrm>
        </p:spPr>
      </p:pic>
      <p:sp>
        <p:nvSpPr>
          <p:cNvPr id="6" name="TextBox 5"/>
          <p:cNvSpPr txBox="1"/>
          <p:nvPr/>
        </p:nvSpPr>
        <p:spPr>
          <a:xfrm>
            <a:off x="1290577" y="1417638"/>
            <a:ext cx="5642658" cy="5804666"/>
          </a:xfrm>
          <a:prstGeom prst="rect">
            <a:avLst/>
          </a:prstGeom>
          <a:noFill/>
        </p:spPr>
        <p:txBody>
          <a:bodyPr wrap="square" rtlCol="0">
            <a:spAutoFit/>
          </a:bodyPr>
          <a:lstStyle/>
          <a:p>
            <a:pPr>
              <a:lnSpc>
                <a:spcPct val="120000"/>
              </a:lnSpc>
              <a:buFontTx/>
              <a:buChar char="-"/>
            </a:pPr>
            <a:endParaRPr lang="en-US" sz="2000" dirty="0" smtClean="0"/>
          </a:p>
          <a:p>
            <a:pPr>
              <a:lnSpc>
                <a:spcPct val="120000"/>
              </a:lnSpc>
              <a:buFontTx/>
              <a:buChar char="-"/>
            </a:pPr>
            <a:r>
              <a:rPr lang="en-US" sz="2000" dirty="0" smtClean="0"/>
              <a:t> </a:t>
            </a:r>
            <a:r>
              <a:rPr lang="en-US" sz="2000" dirty="0" err="1" smtClean="0"/>
              <a:t>cresterea</a:t>
            </a:r>
            <a:r>
              <a:rPr lang="en-US" sz="2000" dirty="0" smtClean="0"/>
              <a:t>  </a:t>
            </a:r>
            <a:r>
              <a:rPr lang="en-US" sz="2000" dirty="0" err="1" smtClean="0"/>
              <a:t>si</a:t>
            </a:r>
            <a:r>
              <a:rPr lang="en-US" sz="2000" dirty="0" smtClean="0"/>
              <a:t> </a:t>
            </a:r>
            <a:r>
              <a:rPr lang="en-US" sz="2000" dirty="0" err="1" smtClean="0"/>
              <a:t>mentinerea</a:t>
            </a:r>
            <a:r>
              <a:rPr lang="en-US" sz="2000" dirty="0" smtClean="0"/>
              <a:t> </a:t>
            </a:r>
            <a:r>
              <a:rPr lang="en-US" sz="2000" dirty="0" err="1" smtClean="0"/>
              <a:t>unui</a:t>
            </a:r>
            <a:r>
              <a:rPr lang="en-US" sz="2000" dirty="0" smtClean="0"/>
              <a:t> </a:t>
            </a:r>
            <a:r>
              <a:rPr lang="en-US" sz="2000" dirty="0" err="1" smtClean="0"/>
              <a:t>profil</a:t>
            </a:r>
            <a:r>
              <a:rPr lang="en-US" sz="2000" dirty="0" smtClean="0"/>
              <a:t> </a:t>
            </a:r>
            <a:r>
              <a:rPr lang="en-US" sz="2000" dirty="0" err="1" smtClean="0"/>
              <a:t>pozitiv</a:t>
            </a:r>
            <a:r>
              <a:rPr lang="en-US" sz="2000" dirty="0" smtClean="0"/>
              <a:t> al </a:t>
            </a:r>
            <a:r>
              <a:rPr lang="en-US" sz="2000" dirty="0" err="1" smtClean="0"/>
              <a:t>industriei</a:t>
            </a:r>
            <a:r>
              <a:rPr lang="en-US" sz="2000" dirty="0" smtClean="0"/>
              <a:t> </a:t>
            </a:r>
            <a:r>
              <a:rPr lang="en-US" sz="2000" dirty="0" err="1" smtClean="0"/>
              <a:t>produselor</a:t>
            </a:r>
            <a:r>
              <a:rPr lang="en-US" sz="2000" dirty="0" smtClean="0"/>
              <a:t>  “over the counter” </a:t>
            </a:r>
            <a:r>
              <a:rPr lang="en-US" sz="2000" dirty="0" err="1" smtClean="0"/>
              <a:t>prin</a:t>
            </a:r>
            <a:r>
              <a:rPr lang="en-US" sz="2000" dirty="0" smtClean="0"/>
              <a:t> </a:t>
            </a:r>
            <a:r>
              <a:rPr lang="en-US" sz="2000" dirty="0" err="1" smtClean="0"/>
              <a:t>furnizarea</a:t>
            </a:r>
            <a:r>
              <a:rPr lang="en-US" sz="2000" dirty="0" smtClean="0"/>
              <a:t> de </a:t>
            </a:r>
            <a:r>
              <a:rPr lang="en-US" sz="2000" dirty="0" err="1" smtClean="0"/>
              <a:t>sprijin</a:t>
            </a:r>
            <a:r>
              <a:rPr lang="en-US" sz="2000" dirty="0" smtClean="0"/>
              <a:t> </a:t>
            </a:r>
            <a:r>
              <a:rPr lang="en-US" sz="2000" dirty="0" err="1" smtClean="0"/>
              <a:t>prin</a:t>
            </a:r>
            <a:r>
              <a:rPr lang="en-US" sz="2000" dirty="0" smtClean="0"/>
              <a:t> </a:t>
            </a:r>
            <a:r>
              <a:rPr lang="en-US" sz="2000" dirty="0" err="1" smtClean="0"/>
              <a:t>cunostinte</a:t>
            </a:r>
            <a:r>
              <a:rPr lang="en-US" sz="2000" dirty="0" smtClean="0"/>
              <a:t> </a:t>
            </a:r>
            <a:r>
              <a:rPr lang="en-US" sz="2000" dirty="0" err="1" smtClean="0"/>
              <a:t>valoroase</a:t>
            </a:r>
            <a:r>
              <a:rPr lang="en-US" sz="2000" dirty="0" smtClean="0"/>
              <a:t> </a:t>
            </a:r>
            <a:r>
              <a:rPr lang="en-US" sz="2000" dirty="0" err="1" smtClean="0"/>
              <a:t>si</a:t>
            </a:r>
            <a:r>
              <a:rPr lang="en-US" sz="2000" dirty="0" smtClean="0"/>
              <a:t> </a:t>
            </a:r>
            <a:r>
              <a:rPr lang="en-US" sz="2000" dirty="0" err="1" smtClean="0"/>
              <a:t>expertiza</a:t>
            </a:r>
            <a:r>
              <a:rPr lang="en-US" sz="2000" dirty="0" smtClean="0"/>
              <a:t> </a:t>
            </a:r>
            <a:r>
              <a:rPr lang="en-US" sz="2000" dirty="0" err="1" smtClean="0"/>
              <a:t>rezultata</a:t>
            </a:r>
            <a:r>
              <a:rPr lang="en-US" sz="2000" dirty="0" smtClean="0"/>
              <a:t> din </a:t>
            </a:r>
            <a:r>
              <a:rPr lang="en-US" sz="2000" dirty="0" err="1" smtClean="0"/>
              <a:t>experienta</a:t>
            </a:r>
            <a:r>
              <a:rPr lang="en-US" sz="2000" dirty="0" smtClean="0"/>
              <a:t>, </a:t>
            </a:r>
            <a:r>
              <a:rPr lang="en-US" sz="2000" dirty="0" err="1" smtClean="0"/>
              <a:t>implicare</a:t>
            </a:r>
            <a:r>
              <a:rPr lang="en-US" sz="2000" dirty="0" smtClean="0"/>
              <a:t> </a:t>
            </a:r>
            <a:r>
              <a:rPr lang="en-US" sz="2000" dirty="0" err="1" smtClean="0"/>
              <a:t>si</a:t>
            </a:r>
            <a:r>
              <a:rPr lang="en-US" sz="2000" dirty="0" smtClean="0"/>
              <a:t> </a:t>
            </a:r>
            <a:r>
              <a:rPr lang="en-US" sz="2000" dirty="0" err="1" smtClean="0"/>
              <a:t>suport</a:t>
            </a:r>
            <a:r>
              <a:rPr lang="en-US" sz="2000" dirty="0" smtClean="0"/>
              <a:t> in </a:t>
            </a:r>
            <a:r>
              <a:rPr lang="en-US" sz="2000" dirty="0" err="1" smtClean="0"/>
              <a:t>proiecte</a:t>
            </a:r>
            <a:r>
              <a:rPr lang="en-US" sz="2000" dirty="0" smtClean="0"/>
              <a:t> </a:t>
            </a:r>
            <a:r>
              <a:rPr lang="en-US" sz="2000" dirty="0" err="1" smtClean="0"/>
              <a:t>comune</a:t>
            </a:r>
            <a:r>
              <a:rPr lang="en-US" sz="2000" dirty="0" smtClean="0"/>
              <a:t> cu </a:t>
            </a:r>
            <a:r>
              <a:rPr lang="en-US" sz="2000" dirty="0" err="1" smtClean="0"/>
              <a:t>autoritatile</a:t>
            </a:r>
            <a:endParaRPr lang="en-US" sz="2000" dirty="0" smtClean="0"/>
          </a:p>
          <a:p>
            <a:pPr>
              <a:lnSpc>
                <a:spcPct val="120000"/>
              </a:lnSpc>
              <a:buFontTx/>
              <a:buChar char="-"/>
            </a:pPr>
            <a:endParaRPr lang="en-US" sz="2000" dirty="0" smtClean="0"/>
          </a:p>
          <a:p>
            <a:pPr>
              <a:lnSpc>
                <a:spcPct val="120000"/>
              </a:lnSpc>
              <a:buFontTx/>
              <a:buChar char="-"/>
            </a:pPr>
            <a:r>
              <a:rPr lang="en-US" sz="2000" dirty="0" smtClean="0"/>
              <a:t> </a:t>
            </a:r>
            <a:r>
              <a:rPr lang="en-US" sz="2000" dirty="0" err="1" smtClean="0"/>
              <a:t>crearea</a:t>
            </a:r>
            <a:r>
              <a:rPr lang="en-US" sz="2000" dirty="0" smtClean="0"/>
              <a:t> de </a:t>
            </a:r>
            <a:r>
              <a:rPr lang="en-US" sz="2000" dirty="0" err="1" smtClean="0"/>
              <a:t>colaborari</a:t>
            </a:r>
            <a:r>
              <a:rPr lang="en-US" sz="2000" dirty="0" smtClean="0"/>
              <a:t> </a:t>
            </a:r>
            <a:r>
              <a:rPr lang="en-US" sz="2000" dirty="0" err="1" smtClean="0"/>
              <a:t>si</a:t>
            </a:r>
            <a:r>
              <a:rPr lang="en-US" sz="2000" dirty="0" smtClean="0"/>
              <a:t> </a:t>
            </a:r>
            <a:r>
              <a:rPr lang="en-US" sz="2000" dirty="0" err="1" smtClean="0"/>
              <a:t>parteneriate</a:t>
            </a:r>
            <a:r>
              <a:rPr lang="en-US" sz="2000" dirty="0" smtClean="0"/>
              <a:t> cu </a:t>
            </a:r>
            <a:r>
              <a:rPr lang="en-US" sz="2000" dirty="0" err="1" smtClean="0"/>
              <a:t>alte</a:t>
            </a:r>
            <a:r>
              <a:rPr lang="en-US" sz="2000" dirty="0" smtClean="0"/>
              <a:t> </a:t>
            </a:r>
            <a:r>
              <a:rPr lang="en-US" sz="2000" dirty="0" err="1" smtClean="0"/>
              <a:t>asociatii</a:t>
            </a:r>
            <a:r>
              <a:rPr lang="en-US" sz="2000" dirty="0" smtClean="0"/>
              <a:t> interne </a:t>
            </a:r>
            <a:r>
              <a:rPr lang="en-US" sz="2000" dirty="0" err="1" smtClean="0"/>
              <a:t>si</a:t>
            </a:r>
            <a:r>
              <a:rPr lang="en-US" sz="2000" dirty="0" smtClean="0"/>
              <a:t> </a:t>
            </a:r>
            <a:r>
              <a:rPr lang="en-US" sz="2000" dirty="0" err="1" smtClean="0"/>
              <a:t>internationale</a:t>
            </a:r>
            <a:r>
              <a:rPr lang="en-US" sz="2000" dirty="0" smtClean="0"/>
              <a:t> </a:t>
            </a:r>
            <a:r>
              <a:rPr lang="en-US" sz="2000" dirty="0" err="1" smtClean="0"/>
              <a:t>pentru</a:t>
            </a:r>
            <a:r>
              <a:rPr lang="en-US" sz="2000" dirty="0" smtClean="0"/>
              <a:t> a face </a:t>
            </a:r>
            <a:r>
              <a:rPr lang="en-US" sz="2000" dirty="0" err="1" smtClean="0"/>
              <a:t>schimb</a:t>
            </a:r>
            <a:r>
              <a:rPr lang="en-US" sz="2000" dirty="0" smtClean="0"/>
              <a:t> de </a:t>
            </a:r>
            <a:r>
              <a:rPr lang="en-US" sz="2000" dirty="0" err="1" smtClean="0"/>
              <a:t>informatii</a:t>
            </a:r>
            <a:r>
              <a:rPr lang="en-US" sz="2000" dirty="0" smtClean="0"/>
              <a:t> </a:t>
            </a:r>
            <a:r>
              <a:rPr lang="en-US" sz="2000" dirty="0" err="1" smtClean="0"/>
              <a:t>si</a:t>
            </a:r>
            <a:r>
              <a:rPr lang="en-US" sz="2000" dirty="0" smtClean="0"/>
              <a:t> </a:t>
            </a:r>
            <a:r>
              <a:rPr lang="en-US" sz="2000" dirty="0" err="1" smtClean="0"/>
              <a:t>pentru</a:t>
            </a:r>
            <a:r>
              <a:rPr lang="en-US" sz="2000" dirty="0" smtClean="0"/>
              <a:t> a </a:t>
            </a:r>
            <a:r>
              <a:rPr lang="en-US" sz="2000" dirty="0" err="1" smtClean="0"/>
              <a:t>aduce</a:t>
            </a:r>
            <a:r>
              <a:rPr lang="en-US" sz="2000" dirty="0" smtClean="0"/>
              <a:t> </a:t>
            </a:r>
            <a:r>
              <a:rPr lang="en-US" sz="2000" dirty="0" err="1" smtClean="0"/>
              <a:t>valoare</a:t>
            </a:r>
            <a:r>
              <a:rPr lang="en-US" sz="2000" dirty="0" smtClean="0"/>
              <a:t> </a:t>
            </a:r>
            <a:r>
              <a:rPr lang="en-US" sz="2000" dirty="0" err="1" smtClean="0"/>
              <a:t>prin</a:t>
            </a:r>
            <a:r>
              <a:rPr lang="en-US" sz="2000" dirty="0" smtClean="0"/>
              <a:t> </a:t>
            </a:r>
            <a:r>
              <a:rPr lang="en-US" sz="2000" dirty="0" err="1" smtClean="0"/>
              <a:t>experienta</a:t>
            </a:r>
            <a:r>
              <a:rPr lang="en-US" sz="2000" dirty="0" smtClean="0"/>
              <a:t> </a:t>
            </a:r>
            <a:r>
              <a:rPr lang="en-US" sz="2000" dirty="0" err="1" smtClean="0"/>
              <a:t>partenerilor</a:t>
            </a:r>
            <a:r>
              <a:rPr lang="en-US" sz="2000" dirty="0" smtClean="0"/>
              <a:t> </a:t>
            </a:r>
            <a:r>
              <a:rPr lang="en-US" sz="2000" dirty="0" err="1" smtClean="0"/>
              <a:t>nostri</a:t>
            </a:r>
            <a:r>
              <a:rPr lang="en-US" sz="2000" dirty="0" smtClean="0"/>
              <a:t>.</a:t>
            </a:r>
            <a:endParaRPr lang="vi-VN" sz="2000" dirty="0" smtClean="0"/>
          </a:p>
          <a:p>
            <a:pPr>
              <a:lnSpc>
                <a:spcPct val="120000"/>
              </a:lnSpc>
              <a:buNone/>
            </a:pPr>
            <a:endParaRPr lang="en-US" sz="1600" dirty="0" smtClean="0"/>
          </a:p>
          <a:p>
            <a:pPr>
              <a:buNone/>
            </a:pPr>
            <a:r>
              <a:rPr lang="it-IT" sz="1600" dirty="0" smtClean="0"/>
              <a:t/>
            </a:r>
            <a:br>
              <a:rPr lang="it-IT" sz="1600" dirty="0" smtClean="0"/>
            </a:br>
            <a:r>
              <a:rPr lang="it-IT" sz="1600" dirty="0" smtClean="0"/>
              <a:t/>
            </a:r>
            <a:br>
              <a:rPr lang="it-IT" sz="1600" dirty="0" smtClean="0"/>
            </a:br>
            <a:endParaRPr lang="en-US" sz="1600" dirty="0" smtClean="0"/>
          </a:p>
          <a:p>
            <a:endParaRPr lang="en-US" sz="2000" dirty="0" smtClean="0"/>
          </a:p>
          <a:p>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err="1" smtClean="0">
                <a:latin typeface="Calibri" pitchFamily="34" charset="0"/>
              </a:rPr>
              <a:t>Proiecte</a:t>
            </a:r>
            <a:r>
              <a:rPr lang="en-US" sz="2400" b="1" dirty="0" smtClean="0">
                <a:latin typeface="Calibri" pitchFamily="34" charset="0"/>
              </a:rPr>
              <a:t> – </a:t>
            </a:r>
            <a:r>
              <a:rPr lang="en-US" sz="2400" b="1" dirty="0" err="1" smtClean="0">
                <a:latin typeface="Calibri" pitchFamily="34" charset="0"/>
              </a:rPr>
              <a:t>publicitatea</a:t>
            </a:r>
            <a:r>
              <a:rPr lang="en-US" sz="2400" b="1" dirty="0" smtClean="0">
                <a:latin typeface="Calibri" pitchFamily="34" charset="0"/>
              </a:rPr>
              <a:t> </a:t>
            </a:r>
            <a:r>
              <a:rPr lang="en-US" sz="2400" b="1" dirty="0" err="1" smtClean="0">
                <a:latin typeface="Calibri" pitchFamily="34" charset="0"/>
              </a:rPr>
              <a:t>medicamentelor</a:t>
            </a:r>
            <a:r>
              <a:rPr lang="en-US" sz="2400" b="1" dirty="0" smtClean="0">
                <a:latin typeface="Calibri" pitchFamily="34" charset="0"/>
              </a:rPr>
              <a:t> OTC</a:t>
            </a:r>
            <a:endParaRPr lang="en-US" sz="2400" b="1" dirty="0">
              <a:latin typeface="Calibri" pitchFamily="34" charset="0"/>
            </a:endParaRPr>
          </a:p>
        </p:txBody>
      </p:sp>
      <p:pic>
        <p:nvPicPr>
          <p:cNvPr id="5" name="Content Placeholder 4" descr="prezentare 4.JPG"/>
          <p:cNvPicPr>
            <a:picLocks noGrp="1" noChangeAspect="1"/>
          </p:cNvPicPr>
          <p:nvPr>
            <p:ph idx="1"/>
          </p:nvPr>
        </p:nvPicPr>
        <p:blipFill>
          <a:blip r:embed="rId2"/>
          <a:stretch>
            <a:fillRect/>
          </a:stretch>
        </p:blipFill>
        <p:spPr>
          <a:xfrm>
            <a:off x="7691016" y="1417638"/>
            <a:ext cx="1452984" cy="4525963"/>
          </a:xfrm>
        </p:spPr>
      </p:pic>
      <p:sp>
        <p:nvSpPr>
          <p:cNvPr id="6" name="TextBox 5"/>
          <p:cNvSpPr txBox="1"/>
          <p:nvPr/>
        </p:nvSpPr>
        <p:spPr>
          <a:xfrm>
            <a:off x="1111170" y="1417638"/>
            <a:ext cx="6579846" cy="5016758"/>
          </a:xfrm>
          <a:prstGeom prst="rect">
            <a:avLst/>
          </a:prstGeom>
          <a:noFill/>
        </p:spPr>
        <p:txBody>
          <a:bodyPr wrap="square" rtlCol="0">
            <a:spAutoFit/>
          </a:bodyPr>
          <a:lstStyle/>
          <a:p>
            <a:endParaRPr lang="en-US" sz="2000" dirty="0" smtClean="0"/>
          </a:p>
          <a:p>
            <a:pPr>
              <a:buFont typeface="Arial" pitchFamily="34" charset="0"/>
              <a:buChar char="•"/>
            </a:pPr>
            <a:r>
              <a:rPr lang="en-US" sz="2000" dirty="0" smtClean="0"/>
              <a:t> </a:t>
            </a:r>
            <a:r>
              <a:rPr lang="en-US" sz="2000" dirty="0" err="1" smtClean="0"/>
              <a:t>publicitatea</a:t>
            </a:r>
            <a:r>
              <a:rPr lang="en-US" sz="2000" dirty="0" smtClean="0"/>
              <a:t> </a:t>
            </a:r>
            <a:r>
              <a:rPr lang="en-US" sz="2000" dirty="0" err="1" smtClean="0"/>
              <a:t>medicamentelor</a:t>
            </a:r>
            <a:r>
              <a:rPr lang="en-US" sz="2000" dirty="0" smtClean="0"/>
              <a:t> include </a:t>
            </a:r>
            <a:r>
              <a:rPr lang="en-US" sz="2000" dirty="0" err="1" smtClean="0"/>
              <a:t>publicitatea</a:t>
            </a:r>
            <a:r>
              <a:rPr lang="en-US" sz="2000" dirty="0" smtClean="0"/>
              <a:t> </a:t>
            </a:r>
            <a:r>
              <a:rPr lang="en-US" sz="2000" dirty="0" err="1" smtClean="0"/>
              <a:t>destinată</a:t>
            </a:r>
            <a:r>
              <a:rPr lang="en-US" sz="2000" dirty="0" smtClean="0"/>
              <a:t> </a:t>
            </a:r>
            <a:r>
              <a:rPr lang="en-US" sz="2000" dirty="0" err="1" smtClean="0"/>
              <a:t>publicului</a:t>
            </a:r>
            <a:r>
              <a:rPr lang="en-US" sz="2000" dirty="0" smtClean="0"/>
              <a:t> </a:t>
            </a:r>
            <a:r>
              <a:rPr lang="en-US" sz="2000" dirty="0" err="1" smtClean="0"/>
              <a:t>larg</a:t>
            </a:r>
            <a:r>
              <a:rPr lang="en-US" sz="2000" dirty="0" smtClean="0"/>
              <a:t>,  </a:t>
            </a:r>
            <a:r>
              <a:rPr lang="en-US" sz="2000" dirty="0" err="1" smtClean="0"/>
              <a:t>profesioniştilor</a:t>
            </a:r>
            <a:r>
              <a:rPr lang="en-US" sz="2000" dirty="0" smtClean="0"/>
              <a:t> din </a:t>
            </a:r>
            <a:r>
              <a:rPr lang="en-US" sz="2000" dirty="0" err="1" smtClean="0"/>
              <a:t>domeniul</a:t>
            </a:r>
            <a:r>
              <a:rPr lang="en-US" sz="2000" dirty="0" smtClean="0"/>
              <a:t> </a:t>
            </a:r>
            <a:r>
              <a:rPr lang="en-US" sz="2000" dirty="0" err="1" smtClean="0"/>
              <a:t>sănătăţii</a:t>
            </a:r>
            <a:r>
              <a:rPr lang="en-US" sz="2000" dirty="0" smtClean="0"/>
              <a:t>, </a:t>
            </a:r>
            <a:r>
              <a:rPr lang="en-US" sz="2000" dirty="0" err="1" smtClean="0"/>
              <a:t>vizitele</a:t>
            </a:r>
            <a:r>
              <a:rPr lang="en-US" sz="2000" dirty="0" smtClean="0"/>
              <a:t> </a:t>
            </a:r>
            <a:r>
              <a:rPr lang="en-US" sz="2000" dirty="0" err="1" smtClean="0"/>
              <a:t>reprezentanţilor</a:t>
            </a:r>
            <a:r>
              <a:rPr lang="en-US" sz="2000" dirty="0" smtClean="0"/>
              <a:t> </a:t>
            </a:r>
            <a:r>
              <a:rPr lang="en-US" sz="2000" dirty="0" err="1" smtClean="0"/>
              <a:t>medicali</a:t>
            </a:r>
            <a:r>
              <a:rPr lang="en-US" sz="2000" dirty="0" smtClean="0"/>
              <a:t> la </a:t>
            </a:r>
            <a:r>
              <a:rPr lang="en-US" sz="2000" dirty="0" err="1" smtClean="0"/>
              <a:t>prescriptori</a:t>
            </a:r>
            <a:r>
              <a:rPr lang="en-US" sz="2000" dirty="0" smtClean="0"/>
              <a:t>, </a:t>
            </a:r>
            <a:r>
              <a:rPr lang="en-US" sz="2000" dirty="0" err="1" smtClean="0"/>
              <a:t>furnizarea</a:t>
            </a:r>
            <a:r>
              <a:rPr lang="en-US" sz="2000" dirty="0" smtClean="0"/>
              <a:t> de </a:t>
            </a:r>
            <a:r>
              <a:rPr lang="en-US" sz="2000" dirty="0" err="1" smtClean="0"/>
              <a:t>mostre</a:t>
            </a:r>
            <a:r>
              <a:rPr lang="en-US" sz="2000" dirty="0" smtClean="0"/>
              <a:t>, </a:t>
            </a:r>
            <a:r>
              <a:rPr lang="en-US" sz="2000" dirty="0" err="1" smtClean="0"/>
              <a:t>sponsorizarea</a:t>
            </a:r>
            <a:r>
              <a:rPr lang="en-US" sz="2000" dirty="0" smtClean="0"/>
              <a:t> de </a:t>
            </a:r>
            <a:r>
              <a:rPr lang="en-US" sz="2000" dirty="0" err="1" smtClean="0"/>
              <a:t>întâlniri</a:t>
            </a:r>
            <a:r>
              <a:rPr lang="en-US" sz="2000" dirty="0" smtClean="0"/>
              <a:t> </a:t>
            </a:r>
            <a:r>
              <a:rPr lang="en-US" sz="2000" dirty="0" err="1" smtClean="0"/>
              <a:t>promoţionale</a:t>
            </a:r>
            <a:r>
              <a:rPr lang="en-US" sz="2000" dirty="0" smtClean="0"/>
              <a:t> </a:t>
            </a:r>
            <a:r>
              <a:rPr lang="en-US" sz="2000" dirty="0" err="1" smtClean="0"/>
              <a:t>pentru</a:t>
            </a:r>
            <a:r>
              <a:rPr lang="en-US" sz="2000" dirty="0" smtClean="0"/>
              <a:t> </a:t>
            </a:r>
            <a:r>
              <a:rPr lang="en-US" sz="2000" dirty="0" err="1" smtClean="0"/>
              <a:t>profesioniştii</a:t>
            </a:r>
            <a:r>
              <a:rPr lang="en-US" sz="2000" dirty="0" smtClean="0"/>
              <a:t> din </a:t>
            </a:r>
            <a:r>
              <a:rPr lang="en-US" sz="2000" dirty="0" err="1" smtClean="0"/>
              <a:t>domeniu</a:t>
            </a:r>
            <a:r>
              <a:rPr lang="en-US" sz="2000" dirty="0" smtClean="0"/>
              <a:t> etc., </a:t>
            </a:r>
            <a:r>
              <a:rPr lang="en-US" sz="2000" dirty="0" err="1" smtClean="0"/>
              <a:t>precum</a:t>
            </a:r>
            <a:r>
              <a:rPr lang="en-US" sz="2000" dirty="0" smtClean="0"/>
              <a:t> </a:t>
            </a:r>
            <a:r>
              <a:rPr lang="en-US" sz="2000" dirty="0" err="1" smtClean="0"/>
              <a:t>şi</a:t>
            </a:r>
            <a:r>
              <a:rPr lang="en-US" sz="2000" dirty="0" smtClean="0"/>
              <a:t> </a:t>
            </a:r>
            <a:r>
              <a:rPr lang="en-US" sz="2000" dirty="0" err="1" smtClean="0"/>
              <a:t>orice</a:t>
            </a:r>
            <a:r>
              <a:rPr lang="en-US" sz="2000" dirty="0" smtClean="0"/>
              <a:t> </a:t>
            </a:r>
            <a:r>
              <a:rPr lang="en-US" sz="2000" dirty="0" err="1" smtClean="0"/>
              <a:t>formă</a:t>
            </a:r>
            <a:r>
              <a:rPr lang="en-US" sz="2000" dirty="0" smtClean="0"/>
              <a:t> de </a:t>
            </a:r>
            <a:r>
              <a:rPr lang="en-US" sz="2000" dirty="0" err="1" smtClean="0"/>
              <a:t>promovare</a:t>
            </a:r>
            <a:r>
              <a:rPr lang="en-US" sz="2000" dirty="0" smtClean="0"/>
              <a:t> </a:t>
            </a:r>
            <a:r>
              <a:rPr lang="en-US" sz="2000" dirty="0" err="1" smtClean="0"/>
              <a:t>destinată</a:t>
            </a:r>
            <a:r>
              <a:rPr lang="en-US" sz="2000" dirty="0" smtClean="0"/>
              <a:t> </a:t>
            </a:r>
            <a:r>
              <a:rPr lang="en-US" sz="2000" dirty="0" err="1" smtClean="0"/>
              <a:t>să</a:t>
            </a:r>
            <a:r>
              <a:rPr lang="en-US" sz="2000" dirty="0" smtClean="0"/>
              <a:t> </a:t>
            </a:r>
            <a:r>
              <a:rPr lang="en-US" sz="2000" dirty="0" err="1" smtClean="0"/>
              <a:t>stimuleze</a:t>
            </a:r>
            <a:r>
              <a:rPr lang="en-US" sz="2000" dirty="0" smtClean="0"/>
              <a:t> </a:t>
            </a:r>
            <a:r>
              <a:rPr lang="en-US" sz="2000" dirty="0" err="1" smtClean="0"/>
              <a:t>prescrierea</a:t>
            </a:r>
            <a:r>
              <a:rPr lang="en-US" sz="2000" dirty="0" smtClean="0"/>
              <a:t>, </a:t>
            </a:r>
            <a:r>
              <a:rPr lang="en-US" sz="2000" dirty="0" err="1" smtClean="0"/>
              <a:t>distribuirea</a:t>
            </a:r>
            <a:r>
              <a:rPr lang="en-US" sz="2000" dirty="0" smtClean="0"/>
              <a:t>, </a:t>
            </a:r>
            <a:r>
              <a:rPr lang="en-US" sz="2000" dirty="0" err="1" smtClean="0"/>
              <a:t>vânzarea</a:t>
            </a:r>
            <a:r>
              <a:rPr lang="en-US" sz="2000" dirty="0" smtClean="0"/>
              <a:t> </a:t>
            </a:r>
            <a:r>
              <a:rPr lang="en-US" sz="2000" dirty="0" err="1" smtClean="0"/>
              <a:t>sau</a:t>
            </a:r>
            <a:r>
              <a:rPr lang="en-US" sz="2000" dirty="0" smtClean="0"/>
              <a:t> </a:t>
            </a:r>
            <a:r>
              <a:rPr lang="en-US" sz="2000" dirty="0" err="1" smtClean="0"/>
              <a:t>consumul</a:t>
            </a:r>
            <a:r>
              <a:rPr lang="en-US" sz="2000" dirty="0" smtClean="0"/>
              <a:t> de </a:t>
            </a:r>
            <a:r>
              <a:rPr lang="en-US" sz="2000" dirty="0" err="1" smtClean="0"/>
              <a:t>medicamente</a:t>
            </a:r>
            <a:r>
              <a:rPr lang="en-US" sz="2000" dirty="0" smtClean="0"/>
              <a:t>. </a:t>
            </a:r>
          </a:p>
          <a:p>
            <a:pPr>
              <a:buFont typeface="Arial" pitchFamily="34" charset="0"/>
              <a:buChar char="•"/>
            </a:pPr>
            <a:endParaRPr lang="en-US" sz="2000" dirty="0" smtClean="0"/>
          </a:p>
          <a:p>
            <a:pPr>
              <a:buFont typeface="Arial" pitchFamily="34" charset="0"/>
              <a:buChar char="•"/>
            </a:pPr>
            <a:r>
              <a:rPr lang="en-US" sz="2000" dirty="0" smtClean="0"/>
              <a:t> </a:t>
            </a:r>
            <a:r>
              <a:rPr lang="en-US" sz="2000" dirty="0" err="1" smtClean="0"/>
              <a:t>publicitatea</a:t>
            </a:r>
            <a:r>
              <a:rPr lang="en-US" sz="2000" dirty="0" smtClean="0"/>
              <a:t> </a:t>
            </a:r>
            <a:r>
              <a:rPr lang="en-US" sz="2000" dirty="0" err="1" smtClean="0"/>
              <a:t>medicamentelor</a:t>
            </a:r>
            <a:r>
              <a:rPr lang="en-US" sz="2000" dirty="0" smtClean="0"/>
              <a:t> OTC </a:t>
            </a:r>
            <a:r>
              <a:rPr lang="en-US" sz="2000" dirty="0" err="1" smtClean="0"/>
              <a:t>este</a:t>
            </a:r>
            <a:r>
              <a:rPr lang="en-US" sz="2000" dirty="0" smtClean="0"/>
              <a:t> </a:t>
            </a:r>
            <a:r>
              <a:rPr lang="en-US" sz="2000" dirty="0" err="1" smtClean="0"/>
              <a:t>controlata</a:t>
            </a:r>
            <a:r>
              <a:rPr lang="en-US" sz="2000" dirty="0" smtClean="0"/>
              <a:t> de ANMDM</a:t>
            </a:r>
          </a:p>
          <a:p>
            <a:pPr>
              <a:buFontTx/>
              <a:buChar char="-"/>
            </a:pPr>
            <a:endParaRPr lang="en-US" sz="2000" dirty="0" smtClean="0"/>
          </a:p>
          <a:p>
            <a:pPr>
              <a:buFont typeface="Arial" pitchFamily="34" charset="0"/>
              <a:buChar char="•"/>
            </a:pPr>
            <a:r>
              <a:rPr lang="en-US" sz="2000" dirty="0" smtClean="0"/>
              <a:t> un </a:t>
            </a:r>
            <a:r>
              <a:rPr lang="en-US" sz="2000" dirty="0" err="1" smtClean="0"/>
              <a:t>proiect</a:t>
            </a:r>
            <a:r>
              <a:rPr lang="en-US" sz="2000" dirty="0" smtClean="0"/>
              <a:t> important  - </a:t>
            </a:r>
            <a:r>
              <a:rPr lang="en-US" sz="2000" dirty="0" err="1" smtClean="0"/>
              <a:t>revizuirea</a:t>
            </a:r>
            <a:r>
              <a:rPr lang="en-US" sz="2000" dirty="0" smtClean="0"/>
              <a:t> </a:t>
            </a:r>
            <a:r>
              <a:rPr lang="en-US" sz="2000" dirty="0" err="1" smtClean="0"/>
              <a:t>Ghidului</a:t>
            </a:r>
            <a:r>
              <a:rPr lang="en-US" sz="2000" dirty="0" smtClean="0"/>
              <a:t> </a:t>
            </a:r>
            <a:r>
              <a:rPr lang="en-US" sz="2000" dirty="0" err="1" smtClean="0"/>
              <a:t>privind</a:t>
            </a:r>
            <a:r>
              <a:rPr lang="en-US" sz="2000" dirty="0" smtClean="0"/>
              <a:t> </a:t>
            </a:r>
            <a:r>
              <a:rPr lang="en-US" sz="2000" dirty="0" err="1" smtClean="0"/>
              <a:t>evaluarea</a:t>
            </a:r>
            <a:r>
              <a:rPr lang="en-US" sz="2000" dirty="0" smtClean="0"/>
              <a:t> </a:t>
            </a:r>
            <a:r>
              <a:rPr lang="en-US" sz="2000" dirty="0" err="1" smtClean="0"/>
              <a:t>publicităţii</a:t>
            </a:r>
            <a:r>
              <a:rPr lang="en-US" sz="2000" dirty="0" smtClean="0"/>
              <a:t> </a:t>
            </a:r>
            <a:r>
              <a:rPr lang="en-US" sz="2000" dirty="0" err="1" smtClean="0"/>
              <a:t>medicamentelor</a:t>
            </a:r>
            <a:r>
              <a:rPr lang="en-US" sz="2000" dirty="0" smtClean="0"/>
              <a:t> de </a:t>
            </a:r>
            <a:r>
              <a:rPr lang="en-US" sz="2000" dirty="0" err="1" smtClean="0"/>
              <a:t>uz</a:t>
            </a:r>
            <a:r>
              <a:rPr lang="en-US" sz="2000" dirty="0" smtClean="0"/>
              <a:t> </a:t>
            </a:r>
            <a:r>
              <a:rPr lang="en-US" sz="2000" dirty="0" err="1" smtClean="0"/>
              <a:t>uman</a:t>
            </a:r>
            <a:r>
              <a:rPr lang="en-US" sz="2000" dirty="0" smtClean="0"/>
              <a:t> de </a:t>
            </a:r>
            <a:r>
              <a:rPr lang="en-US" sz="2000" dirty="0" err="1" smtClean="0"/>
              <a:t>uz</a:t>
            </a:r>
            <a:r>
              <a:rPr lang="en-US" sz="2000" dirty="0" smtClean="0"/>
              <a:t> </a:t>
            </a:r>
            <a:r>
              <a:rPr lang="en-US" sz="2000" dirty="0" err="1" smtClean="0"/>
              <a:t>uman</a:t>
            </a:r>
            <a:r>
              <a:rPr lang="en-US" sz="2000" dirty="0" smtClean="0"/>
              <a:t> – 2011 </a:t>
            </a:r>
            <a:r>
              <a:rPr lang="en-US" sz="2000" dirty="0" err="1" smtClean="0"/>
              <a:t>si</a:t>
            </a:r>
            <a:r>
              <a:rPr lang="en-US" sz="2000" dirty="0" smtClean="0"/>
              <a:t> partial in 2012-2013. (HCS 20/2010, HCS 21/2011, HCS 27/2013)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0" y="364340"/>
            <a:ext cx="4591050" cy="5761824"/>
          </a:xfrm>
        </p:spPr>
        <p:txBody>
          <a:bodyPr>
            <a:normAutofit/>
          </a:bodyPr>
          <a:lstStyle/>
          <a:p>
            <a:pPr>
              <a:buNone/>
            </a:pPr>
            <a:r>
              <a:rPr lang="it-IT" dirty="0" smtClean="0"/>
              <a:t>   </a:t>
            </a:r>
          </a:p>
          <a:p>
            <a:pPr>
              <a:buNone/>
            </a:pPr>
            <a:r>
              <a:rPr lang="it-IT" dirty="0" smtClean="0"/>
              <a:t>    Companiile membre ARPIM urmaresc </a:t>
            </a:r>
            <a:r>
              <a:rPr lang="it-IT" i="1" dirty="0" smtClean="0"/>
              <a:t>promovarea medicamentelor în mod responsabil, etic şi la cel mai înalt standard pentru a asigura utilizarea lor în siguranţă</a:t>
            </a:r>
          </a:p>
          <a:p>
            <a:endParaRPr lang="en-US" i="1" dirty="0"/>
          </a:p>
        </p:txBody>
      </p:sp>
      <p:pic>
        <p:nvPicPr>
          <p:cNvPr id="4" name="Picture 3" descr="PEQUEA~1.JPG"/>
          <p:cNvPicPr>
            <a:picLocks noChangeAspect="1"/>
          </p:cNvPicPr>
          <p:nvPr/>
        </p:nvPicPr>
        <p:blipFill>
          <a:blip r:embed="rId2"/>
          <a:stretch>
            <a:fillRect/>
          </a:stretch>
        </p:blipFill>
        <p:spPr>
          <a:xfrm>
            <a:off x="292100" y="364339"/>
            <a:ext cx="2603500" cy="3144821"/>
          </a:xfrm>
          <a:prstGeom prst="rect">
            <a:avLst/>
          </a:prstGeom>
        </p:spPr>
      </p:pic>
      <p:pic>
        <p:nvPicPr>
          <p:cNvPr id="5" name="Picture 4" descr="prezentare 4.JPG"/>
          <p:cNvPicPr>
            <a:picLocks noChangeAspect="1"/>
          </p:cNvPicPr>
          <p:nvPr/>
        </p:nvPicPr>
        <p:blipFill>
          <a:blip r:embed="rId3"/>
          <a:stretch>
            <a:fillRect/>
          </a:stretch>
        </p:blipFill>
        <p:spPr>
          <a:xfrm>
            <a:off x="7486650" y="1936750"/>
            <a:ext cx="1657350" cy="51625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err="1" smtClean="0"/>
              <a:t>Cota</a:t>
            </a:r>
            <a:r>
              <a:rPr lang="en-US" b="1" dirty="0" smtClean="0"/>
              <a:t> de </a:t>
            </a:r>
            <a:r>
              <a:rPr lang="en-US" b="1" dirty="0" err="1" smtClean="0"/>
              <a:t>piata</a:t>
            </a:r>
            <a:r>
              <a:rPr lang="en-US" b="1" dirty="0" smtClean="0"/>
              <a:t> a </a:t>
            </a:r>
            <a:r>
              <a:rPr lang="en-US" b="1" dirty="0" err="1" smtClean="0"/>
              <a:t>medicamentelor</a:t>
            </a:r>
            <a:r>
              <a:rPr lang="en-US" b="1" dirty="0" smtClean="0"/>
              <a:t> OTC</a:t>
            </a:r>
            <a:br>
              <a:rPr lang="en-US" b="1" dirty="0" smtClean="0"/>
            </a:b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2700" y="1676400"/>
            <a:ext cx="7404100" cy="4449763"/>
          </a:xfrm>
        </p:spPr>
        <p:txBody>
          <a:bodyPr>
            <a:normAutofit/>
          </a:bodyPr>
          <a:lstStyle/>
          <a:p>
            <a:endParaRPr lang="en-US" sz="2400" dirty="0" smtClean="0"/>
          </a:p>
          <a:p>
            <a:r>
              <a:rPr lang="en-US" sz="2400" dirty="0" smtClean="0"/>
              <a:t>se </a:t>
            </a:r>
            <a:r>
              <a:rPr lang="en-US" sz="2400" dirty="0" err="1" smtClean="0"/>
              <a:t>impune</a:t>
            </a:r>
            <a:r>
              <a:rPr lang="en-US" sz="2400" dirty="0" smtClean="0"/>
              <a:t> </a:t>
            </a:r>
            <a:r>
              <a:rPr lang="en-US" sz="2400" dirty="0" err="1" smtClean="0"/>
              <a:t>respectarea</a:t>
            </a:r>
            <a:r>
              <a:rPr lang="en-US" sz="2400" dirty="0" smtClean="0"/>
              <a:t> </a:t>
            </a:r>
            <a:r>
              <a:rPr lang="en-US" sz="2400" dirty="0" err="1" smtClean="0"/>
              <a:t>cadrului</a:t>
            </a:r>
            <a:r>
              <a:rPr lang="en-US" sz="2400" dirty="0" smtClean="0"/>
              <a:t> legal </a:t>
            </a:r>
            <a:r>
              <a:rPr lang="en-US" sz="2400" dirty="0" err="1" smtClean="0"/>
              <a:t>în</a:t>
            </a:r>
            <a:r>
              <a:rPr lang="en-US" sz="2400" dirty="0" smtClean="0"/>
              <a:t> care se </a:t>
            </a:r>
            <a:r>
              <a:rPr lang="en-US" sz="2400" dirty="0" err="1" smtClean="0"/>
              <a:t>desfăşoară</a:t>
            </a:r>
            <a:r>
              <a:rPr lang="en-US" sz="2400" dirty="0" smtClean="0"/>
              <a:t> </a:t>
            </a:r>
            <a:r>
              <a:rPr lang="en-US" sz="2400" dirty="0" err="1" smtClean="0"/>
              <a:t>activitatea</a:t>
            </a:r>
            <a:r>
              <a:rPr lang="en-US" sz="2400" dirty="0" smtClean="0"/>
              <a:t> de </a:t>
            </a:r>
            <a:r>
              <a:rPr lang="en-US" sz="2400" dirty="0" err="1" smtClean="0"/>
              <a:t>publicitate</a:t>
            </a:r>
            <a:r>
              <a:rPr lang="en-US" sz="2400" dirty="0" smtClean="0"/>
              <a:t> a </a:t>
            </a:r>
            <a:r>
              <a:rPr lang="en-US" sz="2400" dirty="0" err="1" smtClean="0"/>
              <a:t>medicamentelor</a:t>
            </a:r>
            <a:r>
              <a:rPr lang="en-US" sz="2400" dirty="0" smtClean="0"/>
              <a:t> de </a:t>
            </a:r>
            <a:r>
              <a:rPr lang="en-US" sz="2400" dirty="0" err="1" smtClean="0"/>
              <a:t>uz</a:t>
            </a:r>
            <a:r>
              <a:rPr lang="en-US" sz="2400" dirty="0" smtClean="0"/>
              <a:t> </a:t>
            </a:r>
            <a:r>
              <a:rPr lang="en-US" sz="2400" dirty="0" err="1" smtClean="0"/>
              <a:t>uman</a:t>
            </a:r>
            <a:r>
              <a:rPr lang="en-US" sz="2400" dirty="0" smtClean="0"/>
              <a:t> </a:t>
            </a:r>
            <a:r>
              <a:rPr lang="en-US" sz="2400" dirty="0" err="1" smtClean="0"/>
              <a:t>puse</a:t>
            </a:r>
            <a:r>
              <a:rPr lang="en-US" sz="2400" dirty="0" smtClean="0"/>
              <a:t> </a:t>
            </a:r>
            <a:r>
              <a:rPr lang="en-US" sz="2400" dirty="0" err="1" smtClean="0"/>
              <a:t>pe</a:t>
            </a:r>
            <a:r>
              <a:rPr lang="en-US" sz="2400" dirty="0" smtClean="0"/>
              <a:t> </a:t>
            </a:r>
            <a:r>
              <a:rPr lang="en-US" sz="2400" dirty="0" err="1" smtClean="0"/>
              <a:t>piaţă</a:t>
            </a:r>
            <a:r>
              <a:rPr lang="en-US" sz="2400" dirty="0" smtClean="0"/>
              <a:t> </a:t>
            </a:r>
            <a:r>
              <a:rPr lang="en-US" sz="2400" dirty="0" err="1" smtClean="0"/>
              <a:t>în</a:t>
            </a:r>
            <a:r>
              <a:rPr lang="en-US" sz="2400" dirty="0" smtClean="0"/>
              <a:t> </a:t>
            </a:r>
            <a:r>
              <a:rPr lang="en-US" sz="2400" dirty="0" err="1" smtClean="0"/>
              <a:t>România</a:t>
            </a:r>
            <a:r>
              <a:rPr lang="en-US" sz="2400" dirty="0" smtClean="0"/>
              <a:t>, </a:t>
            </a:r>
            <a:r>
              <a:rPr lang="en-US" sz="2400" dirty="0" err="1" smtClean="0"/>
              <a:t>publicitate</a:t>
            </a:r>
            <a:r>
              <a:rPr lang="en-US" sz="2400" dirty="0" smtClean="0"/>
              <a:t> </a:t>
            </a:r>
            <a:r>
              <a:rPr lang="en-US" sz="2400" dirty="0" err="1" smtClean="0"/>
              <a:t>destinată</a:t>
            </a:r>
            <a:r>
              <a:rPr lang="en-US" sz="2400" dirty="0" smtClean="0"/>
              <a:t> </a:t>
            </a:r>
            <a:r>
              <a:rPr lang="en-US" sz="2400" dirty="0" err="1" smtClean="0"/>
              <a:t>atât</a:t>
            </a:r>
            <a:r>
              <a:rPr lang="en-US" sz="2400" dirty="0" smtClean="0"/>
              <a:t> </a:t>
            </a:r>
            <a:r>
              <a:rPr lang="en-US" sz="2400" dirty="0" err="1" smtClean="0"/>
              <a:t>publicului</a:t>
            </a:r>
            <a:r>
              <a:rPr lang="en-US" sz="2400" dirty="0" smtClean="0"/>
              <a:t> </a:t>
            </a:r>
            <a:r>
              <a:rPr lang="en-US" sz="2400" dirty="0" err="1" smtClean="0"/>
              <a:t>larg</a:t>
            </a:r>
            <a:r>
              <a:rPr lang="en-US" sz="2400" dirty="0" smtClean="0"/>
              <a:t>, </a:t>
            </a:r>
            <a:r>
              <a:rPr lang="en-US" sz="2400" dirty="0" err="1" smtClean="0"/>
              <a:t>cât</a:t>
            </a:r>
            <a:r>
              <a:rPr lang="en-US" sz="2400" dirty="0" smtClean="0"/>
              <a:t> </a:t>
            </a:r>
            <a:r>
              <a:rPr lang="en-US" sz="2400" dirty="0" err="1" smtClean="0"/>
              <a:t>şi</a:t>
            </a:r>
            <a:r>
              <a:rPr lang="en-US" sz="2400" dirty="0" smtClean="0"/>
              <a:t> </a:t>
            </a:r>
            <a:r>
              <a:rPr lang="en-US" sz="2400" dirty="0" err="1" smtClean="0"/>
              <a:t>profesioniştilor</a:t>
            </a:r>
            <a:r>
              <a:rPr lang="en-US" sz="2400" dirty="0" smtClean="0"/>
              <a:t> </a:t>
            </a:r>
            <a:r>
              <a:rPr lang="en-US" sz="2400" dirty="0" err="1" smtClean="0"/>
              <a:t>în</a:t>
            </a:r>
            <a:r>
              <a:rPr lang="en-US" sz="2400" dirty="0" smtClean="0"/>
              <a:t> </a:t>
            </a:r>
            <a:r>
              <a:rPr lang="en-US" sz="2400" dirty="0" err="1" smtClean="0"/>
              <a:t>domeniul</a:t>
            </a:r>
            <a:r>
              <a:rPr lang="en-US" sz="2400" dirty="0" smtClean="0"/>
              <a:t> </a:t>
            </a:r>
            <a:r>
              <a:rPr lang="en-US" sz="2400" dirty="0" err="1" smtClean="0"/>
              <a:t>sănătăţii</a:t>
            </a:r>
            <a:endParaRPr lang="en-US" sz="2400" dirty="0" smtClean="0"/>
          </a:p>
          <a:p>
            <a:pPr>
              <a:buNone/>
            </a:pPr>
            <a:endParaRPr lang="en-US" sz="2400" dirty="0" smtClean="0"/>
          </a:p>
          <a:p>
            <a:r>
              <a:rPr lang="en-US" sz="2400" dirty="0" err="1" smtClean="0"/>
              <a:t>pacientii</a:t>
            </a:r>
            <a:r>
              <a:rPr lang="en-US" sz="2400" dirty="0" smtClean="0"/>
              <a:t> </a:t>
            </a:r>
            <a:r>
              <a:rPr lang="en-US" sz="2400" dirty="0" err="1" smtClean="0"/>
              <a:t>primesc</a:t>
            </a:r>
            <a:r>
              <a:rPr lang="en-US" sz="2400" dirty="0" smtClean="0"/>
              <a:t> </a:t>
            </a:r>
            <a:r>
              <a:rPr lang="en-US" sz="2400" dirty="0" err="1" smtClean="0"/>
              <a:t>informatii</a:t>
            </a:r>
            <a:r>
              <a:rPr lang="en-US" sz="2400" dirty="0" smtClean="0"/>
              <a:t> </a:t>
            </a:r>
            <a:r>
              <a:rPr lang="en-US" sz="2400" dirty="0" err="1" smtClean="0"/>
              <a:t>revizuite</a:t>
            </a:r>
            <a:r>
              <a:rPr lang="en-US" sz="2400" dirty="0" smtClean="0"/>
              <a:t> </a:t>
            </a:r>
            <a:r>
              <a:rPr lang="en-US" sz="2400" dirty="0" err="1" smtClean="0"/>
              <a:t>si</a:t>
            </a:r>
            <a:r>
              <a:rPr lang="en-US" sz="2400" dirty="0" smtClean="0"/>
              <a:t> </a:t>
            </a:r>
            <a:r>
              <a:rPr lang="en-US" sz="2400" dirty="0" err="1" smtClean="0"/>
              <a:t>aprobate</a:t>
            </a:r>
            <a:r>
              <a:rPr lang="en-US" sz="2400" dirty="0" smtClean="0"/>
              <a:t> in </a:t>
            </a:r>
            <a:r>
              <a:rPr lang="en-US" sz="2400" dirty="0" err="1" smtClean="0"/>
              <a:t>prealabil</a:t>
            </a:r>
            <a:r>
              <a:rPr lang="en-US" sz="2400" dirty="0" smtClean="0"/>
              <a:t>  </a:t>
            </a:r>
            <a:r>
              <a:rPr lang="en-US" sz="2400" dirty="0" err="1" smtClean="0"/>
              <a:t>si</a:t>
            </a:r>
            <a:r>
              <a:rPr lang="en-US" sz="2400" dirty="0" smtClean="0"/>
              <a:t> de </a:t>
            </a:r>
            <a:r>
              <a:rPr lang="en-US" sz="2400" dirty="0" err="1" smtClean="0"/>
              <a:t>autoritati</a:t>
            </a:r>
            <a:r>
              <a:rPr lang="en-US" sz="2400" dirty="0" smtClean="0"/>
              <a:t>, </a:t>
            </a:r>
            <a:r>
              <a:rPr lang="en-US" sz="2400" dirty="0" err="1" smtClean="0"/>
              <a:t>pentru</a:t>
            </a:r>
            <a:r>
              <a:rPr lang="en-US" sz="2400" dirty="0" smtClean="0"/>
              <a:t> </a:t>
            </a:r>
            <a:r>
              <a:rPr lang="en-US" sz="2400" dirty="0" err="1" smtClean="0"/>
              <a:t>utilizarea</a:t>
            </a:r>
            <a:r>
              <a:rPr lang="en-US" sz="2400" dirty="0" smtClean="0"/>
              <a:t> in </a:t>
            </a:r>
            <a:r>
              <a:rPr lang="en-US" sz="2400" dirty="0" err="1" smtClean="0"/>
              <a:t>siguranta</a:t>
            </a:r>
            <a:r>
              <a:rPr lang="en-US" sz="2400" dirty="0" smtClean="0"/>
              <a:t> </a:t>
            </a:r>
            <a:r>
              <a:rPr lang="en-US" sz="2400" dirty="0" err="1" smtClean="0"/>
              <a:t>si</a:t>
            </a:r>
            <a:r>
              <a:rPr lang="en-US" sz="2400" dirty="0" smtClean="0"/>
              <a:t> </a:t>
            </a:r>
            <a:r>
              <a:rPr lang="en-US" sz="2400" dirty="0" err="1" smtClean="0"/>
              <a:t>incurajand</a:t>
            </a:r>
            <a:r>
              <a:rPr lang="en-US" sz="2400" dirty="0" smtClean="0"/>
              <a:t> </a:t>
            </a:r>
            <a:r>
              <a:rPr lang="en-US" sz="2400" dirty="0" err="1" smtClean="0"/>
              <a:t>utilizarea</a:t>
            </a:r>
            <a:r>
              <a:rPr lang="en-US" sz="2400" dirty="0" smtClean="0"/>
              <a:t> </a:t>
            </a:r>
            <a:r>
              <a:rPr lang="en-US" sz="2400" dirty="0" err="1" smtClean="0"/>
              <a:t>rationala</a:t>
            </a:r>
            <a:r>
              <a:rPr lang="en-US" sz="2400" dirty="0" smtClean="0"/>
              <a:t> a </a:t>
            </a:r>
            <a:r>
              <a:rPr lang="en-US" sz="2400" dirty="0" err="1" smtClean="0"/>
              <a:t>medicamentelor</a:t>
            </a:r>
            <a:r>
              <a:rPr lang="en-US" sz="2400" dirty="0" smtClean="0"/>
              <a:t>. </a:t>
            </a:r>
            <a:endParaRPr lang="en-US" sz="2400" dirty="0" smtClean="0">
              <a:latin typeface="Calibri" pitchFamily="34" charset="0"/>
            </a:endParaRPr>
          </a:p>
          <a:p>
            <a:endParaRPr lang="en-US" sz="2400" dirty="0" smtClean="0"/>
          </a:p>
        </p:txBody>
      </p:sp>
      <p:sp>
        <p:nvSpPr>
          <p:cNvPr id="4" name="TextBox 3"/>
          <p:cNvSpPr txBox="1"/>
          <p:nvPr/>
        </p:nvSpPr>
        <p:spPr>
          <a:xfrm>
            <a:off x="1625600" y="431800"/>
            <a:ext cx="6477000" cy="1384995"/>
          </a:xfrm>
          <a:prstGeom prst="rect">
            <a:avLst/>
          </a:prstGeom>
          <a:noFill/>
        </p:spPr>
        <p:txBody>
          <a:bodyPr wrap="square" rtlCol="0">
            <a:spAutoFit/>
          </a:bodyPr>
          <a:lstStyle/>
          <a:p>
            <a:r>
              <a:rPr lang="en-US" sz="2800" b="1" dirty="0" err="1" smtClean="0"/>
              <a:t>Norme</a:t>
            </a:r>
            <a:r>
              <a:rPr lang="en-US" sz="2800" b="1" dirty="0" smtClean="0"/>
              <a:t> </a:t>
            </a:r>
            <a:r>
              <a:rPr lang="en-US" sz="2800" b="1" dirty="0" err="1" smtClean="0"/>
              <a:t>privind</a:t>
            </a:r>
            <a:r>
              <a:rPr lang="en-US" sz="2800" b="1" dirty="0" smtClean="0"/>
              <a:t> </a:t>
            </a:r>
            <a:r>
              <a:rPr lang="en-US" sz="2800" b="1" dirty="0" err="1" smtClean="0"/>
              <a:t>publicitatea</a:t>
            </a:r>
            <a:r>
              <a:rPr lang="en-US" sz="2800" b="1" dirty="0" smtClean="0"/>
              <a:t> </a:t>
            </a:r>
            <a:r>
              <a:rPr lang="en-US" sz="2800" b="1" dirty="0" err="1" smtClean="0"/>
              <a:t>medicamentelor</a:t>
            </a:r>
            <a:r>
              <a:rPr lang="en-US" sz="2800" b="1" dirty="0" smtClean="0"/>
              <a:t> – </a:t>
            </a:r>
            <a:r>
              <a:rPr lang="en-US" sz="2800" b="1" dirty="0" err="1" smtClean="0"/>
              <a:t>beneficii</a:t>
            </a:r>
            <a:r>
              <a:rPr lang="en-US" sz="2800" b="1" dirty="0" smtClean="0"/>
              <a:t> </a:t>
            </a:r>
            <a:r>
              <a:rPr lang="en-US" sz="2800" b="1" dirty="0" err="1" smtClean="0"/>
              <a:t>pentru</a:t>
            </a:r>
            <a:r>
              <a:rPr lang="en-US" sz="2800" b="1" dirty="0" smtClean="0"/>
              <a:t> </a:t>
            </a:r>
            <a:r>
              <a:rPr lang="en-US" sz="2800" b="1" dirty="0" err="1" smtClean="0"/>
              <a:t>pacienti</a:t>
            </a:r>
            <a:r>
              <a:rPr lang="en-US" sz="2800" b="1"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896</TotalTime>
  <Words>705</Words>
  <Application>Microsoft Office PowerPoint</Application>
  <PresentationFormat>On-screen Show (4:3)</PresentationFormat>
  <Paragraphs>60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Publicitatea  Perspectiva industriei farmaceutice    Dr. Farm. Roxana Gavriloaia, Coordonator grup de lucru OTC ARPIM  </vt:lpstr>
      <vt:lpstr>Slide 2</vt:lpstr>
      <vt:lpstr>                Grup de lucru OTC - creare</vt:lpstr>
      <vt:lpstr>                Grup de lucru  –  obiective si activitate</vt:lpstr>
      <vt:lpstr> Grup de lucru OTC – obiective</vt:lpstr>
      <vt:lpstr>Proiecte – publicitatea medicamentelor OTC</vt:lpstr>
      <vt:lpstr>Slide 7</vt:lpstr>
      <vt:lpstr> Cota de piata a medicamentelor OTC </vt:lpstr>
      <vt:lpstr>Slide 9</vt:lpstr>
      <vt:lpstr>Slide 10</vt:lpstr>
      <vt:lpstr>Campanii</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 Name of presentation</dc:title>
  <dc:creator>s</dc:creator>
  <cp:lastModifiedBy>rgavrilo</cp:lastModifiedBy>
  <cp:revision>122</cp:revision>
  <dcterms:created xsi:type="dcterms:W3CDTF">2011-08-26T13:46:59Z</dcterms:created>
  <dcterms:modified xsi:type="dcterms:W3CDTF">2014-06-06T05:35:09Z</dcterms:modified>
</cp:coreProperties>
</file>